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</p:sldIdLst>
  <p:sldSz cy="5143500" cx="9144000"/>
  <p:notesSz cx="6858000" cy="9144000"/>
  <p:embeddedFontLst>
    <p:embeddedFont>
      <p:font typeface="Raleway"/>
      <p:regular r:id="rId73"/>
      <p:bold r:id="rId74"/>
      <p:italic r:id="rId75"/>
      <p:boldItalic r:id="rId76"/>
    </p:embeddedFont>
    <p:embeddedFont>
      <p:font typeface="Roboto"/>
      <p:regular r:id="rId77"/>
      <p:bold r:id="rId78"/>
      <p:italic r:id="rId79"/>
      <p:boldItalic r:id="rId80"/>
    </p:embeddedFont>
    <p:embeddedFont>
      <p:font typeface="Lato"/>
      <p:regular r:id="rId81"/>
      <p:bold r:id="rId82"/>
      <p:italic r:id="rId83"/>
      <p:boldItalic r:id="rId8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1DF59545-7156-4CFC-BB99-C892A429DB8E}">
  <a:tblStyle styleId="{1DF59545-7156-4CFC-BB99-C892A429DB8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84" Type="http://schemas.openxmlformats.org/officeDocument/2006/relationships/font" Target="fonts/Lato-boldItalic.fntdata"/><Relationship Id="rId83" Type="http://schemas.openxmlformats.org/officeDocument/2006/relationships/font" Target="fonts/Lato-italic.fntdata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80" Type="http://schemas.openxmlformats.org/officeDocument/2006/relationships/font" Target="fonts/Roboto-boldItalic.fntdata"/><Relationship Id="rId82" Type="http://schemas.openxmlformats.org/officeDocument/2006/relationships/font" Target="fonts/Lato-bold.fntdata"/><Relationship Id="rId81" Type="http://schemas.openxmlformats.org/officeDocument/2006/relationships/font" Target="fonts/Lato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font" Target="fonts/Raleway-regular.fntdata"/><Relationship Id="rId72" Type="http://schemas.openxmlformats.org/officeDocument/2006/relationships/slide" Target="slides/slide66.xml"/><Relationship Id="rId31" Type="http://schemas.openxmlformats.org/officeDocument/2006/relationships/slide" Target="slides/slide25.xml"/><Relationship Id="rId75" Type="http://schemas.openxmlformats.org/officeDocument/2006/relationships/font" Target="fonts/Raleway-italic.fntdata"/><Relationship Id="rId30" Type="http://schemas.openxmlformats.org/officeDocument/2006/relationships/slide" Target="slides/slide24.xml"/><Relationship Id="rId74" Type="http://schemas.openxmlformats.org/officeDocument/2006/relationships/font" Target="fonts/Raleway-bold.fntdata"/><Relationship Id="rId33" Type="http://schemas.openxmlformats.org/officeDocument/2006/relationships/slide" Target="slides/slide27.xml"/><Relationship Id="rId77" Type="http://schemas.openxmlformats.org/officeDocument/2006/relationships/font" Target="fonts/Roboto-regular.fntdata"/><Relationship Id="rId32" Type="http://schemas.openxmlformats.org/officeDocument/2006/relationships/slide" Target="slides/slide26.xml"/><Relationship Id="rId76" Type="http://schemas.openxmlformats.org/officeDocument/2006/relationships/font" Target="fonts/Raleway-boldItalic.fntdata"/><Relationship Id="rId35" Type="http://schemas.openxmlformats.org/officeDocument/2006/relationships/slide" Target="slides/slide29.xml"/><Relationship Id="rId79" Type="http://schemas.openxmlformats.org/officeDocument/2006/relationships/font" Target="fonts/Roboto-italic.fntdata"/><Relationship Id="rId34" Type="http://schemas.openxmlformats.org/officeDocument/2006/relationships/slide" Target="slides/slide28.xml"/><Relationship Id="rId78" Type="http://schemas.openxmlformats.org/officeDocument/2006/relationships/font" Target="fonts/Roboto-bold.fntdata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20" Type="http://schemas.openxmlformats.org/officeDocument/2006/relationships/slide" Target="slides/slide14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22" Type="http://schemas.openxmlformats.org/officeDocument/2006/relationships/slide" Target="slides/slide16.xml"/><Relationship Id="rId66" Type="http://schemas.openxmlformats.org/officeDocument/2006/relationships/slide" Target="slides/slide60.xml"/><Relationship Id="rId21" Type="http://schemas.openxmlformats.org/officeDocument/2006/relationships/slide" Target="slides/slide15.xml"/><Relationship Id="rId65" Type="http://schemas.openxmlformats.org/officeDocument/2006/relationships/slide" Target="slides/slide59.xml"/><Relationship Id="rId24" Type="http://schemas.openxmlformats.org/officeDocument/2006/relationships/slide" Target="slides/slide18.xml"/><Relationship Id="rId68" Type="http://schemas.openxmlformats.org/officeDocument/2006/relationships/slide" Target="slides/slide62.xml"/><Relationship Id="rId23" Type="http://schemas.openxmlformats.org/officeDocument/2006/relationships/slide" Target="slides/slide17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slide" Target="slides/slide63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0d7b60335e_0_4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30d7b60335e_0_4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la taille du texte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0d7b60335e_0_5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30d7b60335e_0_5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30dd5a68090_4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30dd5a68090_4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0d7b60335e_0_5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30d7b60335e_0_5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0d7b60335e_0_5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30d7b60335e_0_5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30dd5a68090_4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30dd5a68090_4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30d7b60335e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30d7b60335e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30d7b60335e_0_5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30d7b60335e_0_5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0dd5a68090_4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30dd5a68090_4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0d7b60335e_0_5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0d7b60335e_0_5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0dd5a68090_4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0dd5a68090_4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one of the most active city in the </a:t>
            </a:r>
            <a:r>
              <a:rPr lang="fr"/>
              <a:t>world , a lot of tourists, events and things happening. Up to 60 Bolt trips per minutes in rush hours, one per second.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How can predict , optimise and give advices to Bolt drivers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30e119e7157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30e119e7157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30d7b60335e_0_5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30d7b60335e_0_5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0dd5a68090_2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0dd5a68090_2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30dd5a68090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30dd5a68090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Présentation Meatpacking district + f</a:t>
            </a:r>
            <a:r>
              <a:rPr lang="fr"/>
              <a:t>ête du 4 juillet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30dd5a68090_2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30dd5a68090_2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Présentation US Open tennis sur la période du </a:t>
            </a:r>
            <a:r>
              <a:rPr lang="fr" sz="1050">
                <a:solidFill>
                  <a:srgbClr val="474747"/>
                </a:solidFill>
                <a:highlight>
                  <a:srgbClr val="FFFFFF"/>
                </a:highlight>
              </a:rPr>
              <a:t>25 août au 8 septembre 2014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30dd5a68090_2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30dd5a68090_2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Présentation US Open tennis sur la période du </a:t>
            </a:r>
            <a:r>
              <a:rPr lang="fr" sz="1050">
                <a:solidFill>
                  <a:srgbClr val="474747"/>
                </a:solidFill>
                <a:highlight>
                  <a:srgbClr val="FFFFFF"/>
                </a:highlight>
              </a:rPr>
              <a:t>25 août au 8 septembre 2014 + montrer que chaque point est un début de trajet sur une journée donnée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30dd5a68090_2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30dd5a68090_2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Présentation US Open tennis sur la période du </a:t>
            </a:r>
            <a:r>
              <a:rPr lang="fr" sz="1050">
                <a:solidFill>
                  <a:srgbClr val="474747"/>
                </a:solidFill>
                <a:highlight>
                  <a:srgbClr val="FFFFFF"/>
                </a:highlight>
              </a:rPr>
              <a:t>25 août au 8 septembre 2014 + montrer que chaque point est un début de trajet sur une journée donnée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30dd5a68090_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30dd5a68090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Analyse du nombre de trajet sur la période de l’US Open =&gt; 3 dates ressortent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30dd5a68090_2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30dd5a68090_2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Ces dates correspondent # - pic1 : Roger Federer and Serena Williams (quart) qui jouent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/>
              <a:t># - pic2 : Nadal et Williams (demi)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# - pic3 : final femme avec Serena Williams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30dd5a68090_2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30dd5a68090_2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Présentation du Madison Square Garden + évènements là bas : </a:t>
            </a:r>
            <a:r>
              <a:rPr lang="fr" sz="130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rPr>
              <a:t>matchs de basket des Knicks, et des matchs de hockey des Rangers, concert, des évènements politiques ou combats de boxe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0d7b60335e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30d7b60335e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30dd5a68090_2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30dd5a68090_2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Présentation du Madison Square Garden + évènements là bas : </a:t>
            </a:r>
            <a:r>
              <a:rPr lang="fr" sz="130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rPr>
              <a:t>matchs de basket des Knicks, et des matchs de hockey des Rangers, concert, des évènements politiques ou combats de boxe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30dd5a68090_2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30dd5a68090_2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30dd5a68090_2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30dd5a68090_2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Liste des évènements musicaux en 2014 =&gt; prédictions du nombre de trajet par rapport aux évènements de 2015</a:t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30dd5a68090_2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30dd5a68090_2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Liste des évènements musicaux en 2014 =&gt; prédictions du nombre de trajet par rapport aux évènements de 2015</a:t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30dd5a68090_2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30dd5a68090_2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30dd5a6809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30dd5a6809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30dd5a68090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30dd5a68090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30dd5a68090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30dd5a68090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30dd5a68090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30dd5a68090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30dd5a68090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30dd5a68090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30d7b60335e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30d7b60335e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6 dataSet marged together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“Base” → </a:t>
            </a:r>
            <a:r>
              <a:rPr lang="fr"/>
              <a:t>This is a unique identifier for the hub from which the drivers operate. So a base does not </a:t>
            </a:r>
            <a:r>
              <a:rPr lang="fr"/>
              <a:t>correspond</a:t>
            </a:r>
            <a:r>
              <a:rPr lang="fr"/>
              <a:t> to one vehicle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DataCleaning 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Verify that dates are correct , and transformed them into date type, lat exist, base well spelled.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50">
                <a:solidFill>
                  <a:schemeClr val="dk1"/>
                </a:solidFill>
              </a:rPr>
              <a:t>No null values</a:t>
            </a:r>
            <a:endParaRPr sz="10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50">
                <a:solidFill>
                  <a:schemeClr val="dk1"/>
                </a:solidFill>
              </a:rPr>
              <a:t>for the </a:t>
            </a:r>
            <a:r>
              <a:rPr lang="fr" sz="1050">
                <a:solidFill>
                  <a:schemeClr val="dk1"/>
                </a:solidFill>
              </a:rPr>
              <a:t>duplicates</a:t>
            </a:r>
            <a:r>
              <a:rPr lang="fr" sz="1050">
                <a:solidFill>
                  <a:schemeClr val="dk1"/>
                </a:solidFill>
              </a:rPr>
              <a:t> we have a debate but decided to keep everything. NY big city.</a:t>
            </a:r>
            <a:endParaRPr sz="10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30dd5a68090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30dd5a68090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30dd5a68090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30dd5a68090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30dd5a68090_0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30dd5a68090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30dd5a68090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30dd5a68090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30dd5a68090_0_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30dd5a68090_0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30dd5a68090_0_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30dd5a68090_0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30dd5a68090_0_2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30dd5a68090_0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30dd5a68090_0_2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30dd5a68090_0_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30dd5a68090_0_2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30dd5a68090_0_2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30dd5a68090_0_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30dd5a68090_0_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0dd5a68090_4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30dd5a68090_4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30dd5a68090_0_2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30dd5a68090_0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30dd5a68090_0_2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30dd5a68090_0_2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30dd5a68090_1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30dd5a68090_1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30dd5a68090_0_2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30dd5a68090_0_2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30dd5a68090_1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30dd5a68090_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30dd5a68090_0_2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30dd5a68090_0_2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30dd5a68090_0_2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30dd5a68090_0_2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30dd5a68090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30dd5a68090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30dd5a68090_1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30dd5a68090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30dd5a68090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30dd5a68090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0d7b60335e_0_4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30d7b60335e_0_4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30dd5a68090_1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Google Shape;514;g30dd5a68090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30dd5a68090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Google Shape;520;g30dd5a68090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30dd5a68090_1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30dd5a68090_1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30dd5a68090_1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30dd5a68090_1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30dd5a68090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30dd5a68090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30dd5a68090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" name="Google Shape;543;g30dd5a68090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30dd5a68090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30dd5a68090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0d7b60335e_0_4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0d7b60335e_0_4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0d7b60335e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0d7b60335e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Did not use the base very much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30d7b60335e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30d7b60335e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28742" y="653331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7800" y="7807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28742" y="60910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7800" y="73650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Relationship Id="rId4" Type="http://schemas.openxmlformats.org/officeDocument/2006/relationships/image" Target="../media/image2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Relationship Id="rId4" Type="http://schemas.openxmlformats.org/officeDocument/2006/relationships/image" Target="../media/image2.png"/><Relationship Id="rId5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2.png"/><Relationship Id="rId4" Type="http://schemas.openxmlformats.org/officeDocument/2006/relationships/image" Target="../media/image1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8.png"/><Relationship Id="rId4" Type="http://schemas.openxmlformats.org/officeDocument/2006/relationships/image" Target="../media/image23.png"/><Relationship Id="rId5" Type="http://schemas.openxmlformats.org/officeDocument/2006/relationships/image" Target="../media/image1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8.png"/><Relationship Id="rId4" Type="http://schemas.openxmlformats.org/officeDocument/2006/relationships/image" Target="../media/image2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9.png"/><Relationship Id="rId4" Type="http://schemas.openxmlformats.org/officeDocument/2006/relationships/image" Target="../media/image2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5.png"/><Relationship Id="rId4" Type="http://schemas.openxmlformats.org/officeDocument/2006/relationships/image" Target="../media/image6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61.jpg"/><Relationship Id="rId4" Type="http://schemas.openxmlformats.org/officeDocument/2006/relationships/image" Target="../media/image43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66.png"/><Relationship Id="rId4" Type="http://schemas.openxmlformats.org/officeDocument/2006/relationships/image" Target="../media/image2.png"/><Relationship Id="rId5" Type="http://schemas.openxmlformats.org/officeDocument/2006/relationships/image" Target="../media/image6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0.jpg"/><Relationship Id="rId4" Type="http://schemas.openxmlformats.org/officeDocument/2006/relationships/image" Target="../media/image27.jpg"/><Relationship Id="rId5" Type="http://schemas.openxmlformats.org/officeDocument/2006/relationships/image" Target="../media/image39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1.jpg"/><Relationship Id="rId4" Type="http://schemas.openxmlformats.org/officeDocument/2006/relationships/image" Target="../media/image37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65.png"/><Relationship Id="rId4" Type="http://schemas.openxmlformats.org/officeDocument/2006/relationships/image" Target="../media/image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8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4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0.png"/><Relationship Id="rId4" Type="http://schemas.openxmlformats.org/officeDocument/2006/relationships/image" Target="../media/image52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6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2.png"/><Relationship Id="rId4" Type="http://schemas.openxmlformats.org/officeDocument/2006/relationships/image" Target="../media/image46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51.png"/><Relationship Id="rId4" Type="http://schemas.openxmlformats.org/officeDocument/2006/relationships/image" Target="../media/image46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4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8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5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7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5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55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53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57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60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56.png"/><Relationship Id="rId4" Type="http://schemas.openxmlformats.org/officeDocument/2006/relationships/image" Target="../media/image59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62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0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259750" y="1390525"/>
            <a:ext cx="60762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Data Analytics </a:t>
            </a:r>
            <a:r>
              <a:rPr lang="fr"/>
              <a:t>Project </a:t>
            </a:r>
            <a:r>
              <a:rPr lang="fr"/>
              <a:t> 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/>
          </a:p>
        </p:txBody>
      </p:sp>
      <p:sp>
        <p:nvSpPr>
          <p:cNvPr id="87" name="Google Shape;87;p13"/>
          <p:cNvSpPr txBox="1"/>
          <p:nvPr/>
        </p:nvSpPr>
        <p:spPr>
          <a:xfrm>
            <a:off x="331200" y="2339575"/>
            <a:ext cx="46002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4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Bolts Data Studied in New York</a:t>
            </a:r>
            <a:endParaRPr/>
          </a:p>
        </p:txBody>
      </p:sp>
      <p:pic>
        <p:nvPicPr>
          <p:cNvPr id="88" name="Google Shape;8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1400" y="2373525"/>
            <a:ext cx="3671600" cy="205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Data Visualization 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4" name="Google Shape;15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500" y="2222513"/>
            <a:ext cx="4315149" cy="2314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48125" y="2236899"/>
            <a:ext cx="4315151" cy="22858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2750" y="1410900"/>
            <a:ext cx="6645823" cy="3556726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3"/>
          <p:cNvSpPr txBox="1"/>
          <p:nvPr/>
        </p:nvSpPr>
        <p:spPr>
          <a:xfrm>
            <a:off x="2030775" y="718850"/>
            <a:ext cx="41766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6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Data Visualization : </a:t>
            </a:r>
            <a:endParaRPr b="1" sz="26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4"/>
          <p:cNvSpPr txBox="1"/>
          <p:nvPr>
            <p:ph type="title"/>
          </p:nvPr>
        </p:nvSpPr>
        <p:spPr>
          <a:xfrm>
            <a:off x="1894025" y="7228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Data Visualization 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7" name="Google Shape;16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2900" y="1450600"/>
            <a:ext cx="6595826" cy="340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5"/>
          <p:cNvSpPr txBox="1"/>
          <p:nvPr>
            <p:ph type="title"/>
          </p:nvPr>
        </p:nvSpPr>
        <p:spPr>
          <a:xfrm>
            <a:off x="298125" y="1336625"/>
            <a:ext cx="4633200" cy="50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Data Visualization 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3" name="Google Shape;17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6750" y="1037600"/>
            <a:ext cx="4495625" cy="3786274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5"/>
          <p:cNvSpPr txBox="1"/>
          <p:nvPr/>
        </p:nvSpPr>
        <p:spPr>
          <a:xfrm>
            <a:off x="1247225" y="2490425"/>
            <a:ext cx="2965200" cy="9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7 to 8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17 to 18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75" name="Google Shape;175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01500" y="2774250"/>
            <a:ext cx="145725" cy="1371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01500" y="2571738"/>
            <a:ext cx="145725" cy="145725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5"/>
          <p:cNvSpPr txBox="1"/>
          <p:nvPr/>
        </p:nvSpPr>
        <p:spPr>
          <a:xfrm>
            <a:off x="366175" y="2130075"/>
            <a:ext cx="3000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Random Week day 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6"/>
          <p:cNvSpPr txBox="1"/>
          <p:nvPr>
            <p:ph type="title"/>
          </p:nvPr>
        </p:nvSpPr>
        <p:spPr>
          <a:xfrm>
            <a:off x="1807775" y="9053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Data Visualization : </a:t>
            </a:r>
            <a:endParaRPr/>
          </a:p>
        </p:txBody>
      </p:sp>
      <p:pic>
        <p:nvPicPr>
          <p:cNvPr id="183" name="Google Shape;18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2225" y="1582050"/>
            <a:ext cx="5515999" cy="2378650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6"/>
          <p:cNvSpPr txBox="1"/>
          <p:nvPr/>
        </p:nvSpPr>
        <p:spPr>
          <a:xfrm>
            <a:off x="833875" y="2295125"/>
            <a:ext cx="2965200" cy="9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2 to 3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85" name="Google Shape;185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8150" y="2426013"/>
            <a:ext cx="145725" cy="14572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6"/>
          <p:cNvSpPr txBox="1"/>
          <p:nvPr/>
        </p:nvSpPr>
        <p:spPr>
          <a:xfrm>
            <a:off x="269550" y="1813200"/>
            <a:ext cx="3000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Random Week End night 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7"/>
          <p:cNvSpPr txBox="1"/>
          <p:nvPr>
            <p:ph type="title"/>
          </p:nvPr>
        </p:nvSpPr>
        <p:spPr>
          <a:xfrm>
            <a:off x="1789800" y="8873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Data Visualization 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2" name="Google Shape;19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5925" y="1620225"/>
            <a:ext cx="6704101" cy="313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8"/>
          <p:cNvSpPr txBox="1"/>
          <p:nvPr>
            <p:ph type="title"/>
          </p:nvPr>
        </p:nvSpPr>
        <p:spPr>
          <a:xfrm>
            <a:off x="2094575" y="847050"/>
            <a:ext cx="2907900" cy="5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Data Analytics : </a:t>
            </a:r>
            <a:endParaRPr/>
          </a:p>
        </p:txBody>
      </p:sp>
      <p:sp>
        <p:nvSpPr>
          <p:cNvPr id="198" name="Google Shape;198;p28"/>
          <p:cNvSpPr txBox="1"/>
          <p:nvPr>
            <p:ph idx="1" type="body"/>
          </p:nvPr>
        </p:nvSpPr>
        <p:spPr>
          <a:xfrm>
            <a:off x="855250" y="2424625"/>
            <a:ext cx="2566500" cy="12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fr"/>
              <a:t>Clustering with KNN  : </a:t>
            </a:r>
            <a:r>
              <a:rPr lang="fr" sz="1600"/>
              <a:t>k = 50</a:t>
            </a:r>
            <a:endParaRPr sz="1600"/>
          </a:p>
        </p:txBody>
      </p:sp>
      <p:pic>
        <p:nvPicPr>
          <p:cNvPr id="199" name="Google Shape;19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32733" y="1684637"/>
            <a:ext cx="4275892" cy="2869825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8"/>
          <p:cNvSpPr txBox="1"/>
          <p:nvPr/>
        </p:nvSpPr>
        <p:spPr>
          <a:xfrm>
            <a:off x="574900" y="1881025"/>
            <a:ext cx="3127200" cy="46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Finding Bolt Hotspot</a:t>
            </a:r>
            <a:endParaRPr sz="16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9"/>
          <p:cNvSpPr txBox="1"/>
          <p:nvPr>
            <p:ph type="title"/>
          </p:nvPr>
        </p:nvSpPr>
        <p:spPr>
          <a:xfrm>
            <a:off x="1969475" y="815450"/>
            <a:ext cx="27282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Clustering</a:t>
            </a:r>
            <a:r>
              <a:rPr lang="fr"/>
              <a:t>Data Analytics : </a:t>
            </a:r>
            <a:endParaRPr/>
          </a:p>
        </p:txBody>
      </p:sp>
      <p:pic>
        <p:nvPicPr>
          <p:cNvPr id="206" name="Google Shape;20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625" y="1530375"/>
            <a:ext cx="5275907" cy="3235625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29"/>
          <p:cNvSpPr txBox="1"/>
          <p:nvPr>
            <p:ph idx="1" type="body"/>
          </p:nvPr>
        </p:nvSpPr>
        <p:spPr>
          <a:xfrm>
            <a:off x="855250" y="2424625"/>
            <a:ext cx="2566500" cy="12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Clustering with KNN  : </a:t>
            </a:r>
            <a:r>
              <a:rPr lang="fr" sz="1600"/>
              <a:t>k = 50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fr" sz="1600"/>
              <a:t>Centroids</a:t>
            </a:r>
            <a:endParaRPr sz="1600"/>
          </a:p>
        </p:txBody>
      </p:sp>
      <p:sp>
        <p:nvSpPr>
          <p:cNvPr id="208" name="Google Shape;208;p29"/>
          <p:cNvSpPr txBox="1"/>
          <p:nvPr/>
        </p:nvSpPr>
        <p:spPr>
          <a:xfrm>
            <a:off x="574900" y="1881025"/>
            <a:ext cx="3127200" cy="46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Finding Bolt Hotspot</a:t>
            </a:r>
            <a:endParaRPr sz="16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0"/>
          <p:cNvSpPr txBox="1"/>
          <p:nvPr>
            <p:ph type="title"/>
          </p:nvPr>
        </p:nvSpPr>
        <p:spPr>
          <a:xfrm>
            <a:off x="1969475" y="815450"/>
            <a:ext cx="27282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Data Analytics : </a:t>
            </a:r>
            <a:endParaRPr/>
          </a:p>
        </p:txBody>
      </p:sp>
      <p:sp>
        <p:nvSpPr>
          <p:cNvPr id="214" name="Google Shape;214;p30"/>
          <p:cNvSpPr txBox="1"/>
          <p:nvPr>
            <p:ph idx="1" type="body"/>
          </p:nvPr>
        </p:nvSpPr>
        <p:spPr>
          <a:xfrm>
            <a:off x="855250" y="2424625"/>
            <a:ext cx="2566500" cy="12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Clustering with KNN  : </a:t>
            </a:r>
            <a:r>
              <a:rPr lang="fr" sz="1600"/>
              <a:t>k = 50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fr" sz="1600"/>
              <a:t>Centroids</a:t>
            </a:r>
            <a:endParaRPr sz="1600"/>
          </a:p>
        </p:txBody>
      </p:sp>
      <p:sp>
        <p:nvSpPr>
          <p:cNvPr id="215" name="Google Shape;215;p30"/>
          <p:cNvSpPr txBox="1"/>
          <p:nvPr/>
        </p:nvSpPr>
        <p:spPr>
          <a:xfrm>
            <a:off x="574900" y="1881025"/>
            <a:ext cx="3127200" cy="46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Finding Bolt Hotspot</a:t>
            </a:r>
            <a:endParaRPr sz="16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16" name="Google Shape;21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1750" y="1688987"/>
            <a:ext cx="5329775" cy="2713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1"/>
          <p:cNvSpPr txBox="1"/>
          <p:nvPr>
            <p:ph type="title"/>
          </p:nvPr>
        </p:nvSpPr>
        <p:spPr>
          <a:xfrm>
            <a:off x="1717900" y="743575"/>
            <a:ext cx="45255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Persona , cible our customers</a:t>
            </a:r>
            <a:endParaRPr/>
          </a:p>
        </p:txBody>
      </p:sp>
      <p:sp>
        <p:nvSpPr>
          <p:cNvPr id="222" name="Google Shape;222;p31"/>
          <p:cNvSpPr txBox="1"/>
          <p:nvPr>
            <p:ph idx="1" type="body"/>
          </p:nvPr>
        </p:nvSpPr>
        <p:spPr>
          <a:xfrm>
            <a:off x="171363" y="3681925"/>
            <a:ext cx="3242400" cy="15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5344" lvl="0" marL="457200" rtl="0" algn="l">
              <a:spcBef>
                <a:spcPts val="0"/>
              </a:spcBef>
              <a:spcAft>
                <a:spcPts val="0"/>
              </a:spcAft>
              <a:buSzPts val="1366"/>
              <a:buChar char="●"/>
            </a:pPr>
            <a:r>
              <a:rPr lang="fr" sz="1366"/>
              <a:t>Lives  in the downtown  (or work there) </a:t>
            </a:r>
            <a:endParaRPr sz="1366"/>
          </a:p>
          <a:p>
            <a:pPr indent="-315344" lvl="0" marL="457200" rtl="0" algn="l">
              <a:spcBef>
                <a:spcPts val="0"/>
              </a:spcBef>
              <a:spcAft>
                <a:spcPts val="0"/>
              </a:spcAft>
              <a:buSzPts val="1366"/>
              <a:buChar char="●"/>
            </a:pPr>
            <a:r>
              <a:rPr lang="fr" sz="1366"/>
              <a:t> </a:t>
            </a:r>
            <a:r>
              <a:rPr lang="fr" sz="1366"/>
              <a:t>People that go out ,</a:t>
            </a:r>
            <a:endParaRPr sz="1366"/>
          </a:p>
          <a:p>
            <a:pPr indent="-315344" lvl="0" marL="457200" rtl="0" algn="l">
              <a:spcBef>
                <a:spcPts val="0"/>
              </a:spcBef>
              <a:spcAft>
                <a:spcPts val="0"/>
              </a:spcAft>
              <a:buSzPts val="1366"/>
              <a:buChar char="●"/>
            </a:pPr>
            <a:r>
              <a:rPr lang="fr" sz="1366"/>
              <a:t>Visit touristic places</a:t>
            </a:r>
            <a:endParaRPr sz="1366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fr" sz="1366"/>
              <a:t> </a:t>
            </a:r>
            <a:endParaRPr sz="3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00"/>
          </a:p>
        </p:txBody>
      </p:sp>
      <p:pic>
        <p:nvPicPr>
          <p:cNvPr id="223" name="Google Shape;223;p31"/>
          <p:cNvPicPr preferRelativeResize="0"/>
          <p:nvPr/>
        </p:nvPicPr>
        <p:blipFill rotWithShape="1">
          <a:blip r:embed="rId3">
            <a:alphaModFix/>
          </a:blip>
          <a:srcRect b="0" l="19198" r="-5212" t="0"/>
          <a:stretch/>
        </p:blipFill>
        <p:spPr>
          <a:xfrm>
            <a:off x="567700" y="1552675"/>
            <a:ext cx="2449725" cy="16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22588" y="1552675"/>
            <a:ext cx="2857500" cy="16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31"/>
          <p:cNvPicPr preferRelativeResize="0"/>
          <p:nvPr/>
        </p:nvPicPr>
        <p:blipFill rotWithShape="1">
          <a:blip r:embed="rId5">
            <a:alphaModFix/>
          </a:blip>
          <a:srcRect b="0" l="0" r="27719" t="0"/>
          <a:stretch/>
        </p:blipFill>
        <p:spPr>
          <a:xfrm>
            <a:off x="6485247" y="1552675"/>
            <a:ext cx="2058475" cy="1600200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31"/>
          <p:cNvSpPr txBox="1"/>
          <p:nvPr/>
        </p:nvSpPr>
        <p:spPr>
          <a:xfrm>
            <a:off x="3726075" y="3426775"/>
            <a:ext cx="4698600" cy="15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166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→ </a:t>
            </a:r>
            <a:r>
              <a:rPr b="1" lang="fr" sz="2166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MONEY</a:t>
            </a:r>
            <a:endParaRPr b="1" sz="2166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fr" sz="1166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Both locals and tourists use Bolt, but for slightly different reasons. Locals tend to use it as a complement to the public transportation system, while tourists may rely on it more heavily to simplify getting around the city.</a:t>
            </a:r>
            <a:endParaRPr sz="1166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84204" y="0"/>
            <a:ext cx="704807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4"/>
          <p:cNvSpPr txBox="1"/>
          <p:nvPr/>
        </p:nvSpPr>
        <p:spPr>
          <a:xfrm>
            <a:off x="339550" y="1494850"/>
            <a:ext cx="2913000" cy="74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6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Introduction </a:t>
            </a:r>
            <a:endParaRPr b="1" sz="26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95" name="Google Shape;95;p14"/>
          <p:cNvSpPr txBox="1"/>
          <p:nvPr/>
        </p:nvSpPr>
        <p:spPr>
          <a:xfrm>
            <a:off x="515675" y="2351525"/>
            <a:ext cx="2404500" cy="14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6" name="Google Shape;96;p14"/>
          <p:cNvSpPr txBox="1"/>
          <p:nvPr/>
        </p:nvSpPr>
        <p:spPr>
          <a:xfrm>
            <a:off x="415750" y="2264375"/>
            <a:ext cx="3239700" cy="164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How can analyzing Bolt trips in New York help us better understand our target customers, anticipate future trip demand, and predict peak periods to optimize Bolt's performance?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2"/>
          <p:cNvSpPr txBox="1"/>
          <p:nvPr>
            <p:ph type="title"/>
          </p:nvPr>
        </p:nvSpPr>
        <p:spPr>
          <a:xfrm>
            <a:off x="1789800" y="8873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Data Analytics 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2" name="Google Shape;23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2350" y="1528175"/>
            <a:ext cx="3652680" cy="34161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33" name="Google Shape;233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1255" y="1528175"/>
            <a:ext cx="3652680" cy="34161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3"/>
          <p:cNvSpPr txBox="1"/>
          <p:nvPr>
            <p:ph type="title"/>
          </p:nvPr>
        </p:nvSpPr>
        <p:spPr>
          <a:xfrm>
            <a:off x="1843700" y="8133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Data Analytics 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33"/>
          <p:cNvSpPr txBox="1"/>
          <p:nvPr>
            <p:ph idx="1" type="body"/>
          </p:nvPr>
        </p:nvSpPr>
        <p:spPr>
          <a:xfrm>
            <a:off x="729450" y="1647550"/>
            <a:ext cx="1812300" cy="37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fr" sz="1600"/>
              <a:t>Base </a:t>
            </a:r>
            <a:r>
              <a:rPr lang="fr" sz="1600"/>
              <a:t>distribution</a:t>
            </a:r>
            <a:r>
              <a:rPr lang="fr" sz="1600"/>
              <a:t>:  </a:t>
            </a:r>
            <a:endParaRPr sz="1600"/>
          </a:p>
        </p:txBody>
      </p:sp>
      <p:pic>
        <p:nvPicPr>
          <p:cNvPr id="240" name="Google Shape;24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450" y="2571751"/>
            <a:ext cx="3643902" cy="1930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49574" y="1562913"/>
            <a:ext cx="3568574" cy="2777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Temporal Patterns Beyond Daily Peaks</a:t>
            </a:r>
            <a:endParaRPr sz="46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Meatpacking District on the 4th of July</a:t>
            </a:r>
            <a:endParaRPr/>
          </a:p>
        </p:txBody>
      </p:sp>
      <p:pic>
        <p:nvPicPr>
          <p:cNvPr id="252" name="Google Shape;25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2675" y="1853850"/>
            <a:ext cx="4279327" cy="30611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41177" y="1930150"/>
            <a:ext cx="3476974" cy="29848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US Open Tennis</a:t>
            </a:r>
            <a:endParaRPr/>
          </a:p>
        </p:txBody>
      </p:sp>
      <p:pic>
        <p:nvPicPr>
          <p:cNvPr id="259" name="Google Shape;25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450" y="2018175"/>
            <a:ext cx="4260752" cy="239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36"/>
          <p:cNvPicPr preferRelativeResize="0"/>
          <p:nvPr/>
        </p:nvPicPr>
        <p:blipFill rotWithShape="1">
          <a:blip r:embed="rId4">
            <a:alphaModFix/>
          </a:blip>
          <a:srcRect b="0" l="12623" r="11191" t="0"/>
          <a:stretch/>
        </p:blipFill>
        <p:spPr>
          <a:xfrm>
            <a:off x="5334000" y="2018175"/>
            <a:ext cx="3405174" cy="2396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US Open Tennis</a:t>
            </a:r>
            <a:endParaRPr/>
          </a:p>
        </p:txBody>
      </p:sp>
      <p:pic>
        <p:nvPicPr>
          <p:cNvPr id="266" name="Google Shape;26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5025" y="1853850"/>
            <a:ext cx="3309800" cy="3039951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37"/>
          <p:cNvSpPr txBox="1"/>
          <p:nvPr/>
        </p:nvSpPr>
        <p:spPr>
          <a:xfrm>
            <a:off x="1179975" y="4793200"/>
            <a:ext cx="33771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415 rides on the 3rd of September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68" name="Google Shape;268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34250" y="4916025"/>
            <a:ext cx="145725" cy="1371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52650" y="1853850"/>
            <a:ext cx="3092452" cy="3039949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37"/>
          <p:cNvSpPr txBox="1"/>
          <p:nvPr/>
        </p:nvSpPr>
        <p:spPr>
          <a:xfrm>
            <a:off x="5218575" y="4793200"/>
            <a:ext cx="33771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32</a:t>
            </a:r>
            <a:r>
              <a:rPr lang="fr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rides on the 1st of August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71" name="Google Shape;271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72850" y="4916025"/>
            <a:ext cx="145725" cy="1371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US Open Tennis</a:t>
            </a:r>
            <a:endParaRPr/>
          </a:p>
        </p:txBody>
      </p:sp>
      <p:pic>
        <p:nvPicPr>
          <p:cNvPr id="277" name="Google Shape;277;p38"/>
          <p:cNvPicPr preferRelativeResize="0"/>
          <p:nvPr/>
        </p:nvPicPr>
        <p:blipFill rotWithShape="1">
          <a:blip r:embed="rId3">
            <a:alphaModFix/>
          </a:blip>
          <a:srcRect b="0" l="606" r="0" t="0"/>
          <a:stretch/>
        </p:blipFill>
        <p:spPr>
          <a:xfrm>
            <a:off x="1711100" y="1853850"/>
            <a:ext cx="5721800" cy="3210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US Open Tennis</a:t>
            </a:r>
            <a:endParaRPr/>
          </a:p>
        </p:txBody>
      </p:sp>
      <p:pic>
        <p:nvPicPr>
          <p:cNvPr id="283" name="Google Shape;28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12950" y="1125700"/>
            <a:ext cx="5354772" cy="3689250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39"/>
          <p:cNvSpPr txBox="1"/>
          <p:nvPr/>
        </p:nvSpPr>
        <p:spPr>
          <a:xfrm>
            <a:off x="804050" y="2115300"/>
            <a:ext cx="26088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5" name="Google Shape;285;p39"/>
          <p:cNvSpPr/>
          <p:nvPr/>
        </p:nvSpPr>
        <p:spPr>
          <a:xfrm>
            <a:off x="4997600" y="2158200"/>
            <a:ext cx="192900" cy="2049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6" name="Google Shape;286;p39"/>
          <p:cNvSpPr/>
          <p:nvPr/>
        </p:nvSpPr>
        <p:spPr>
          <a:xfrm>
            <a:off x="5690875" y="1318650"/>
            <a:ext cx="216900" cy="2049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7" name="Google Shape;287;p39"/>
          <p:cNvSpPr/>
          <p:nvPr/>
        </p:nvSpPr>
        <p:spPr>
          <a:xfrm>
            <a:off x="7410675" y="2280450"/>
            <a:ext cx="192900" cy="2049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8" name="Google Shape;288;p39"/>
          <p:cNvSpPr/>
          <p:nvPr/>
        </p:nvSpPr>
        <p:spPr>
          <a:xfrm rot="-2700000">
            <a:off x="4711315" y="4743392"/>
            <a:ext cx="216799" cy="9249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9" name="Google Shape;289;p39"/>
          <p:cNvSpPr/>
          <p:nvPr/>
        </p:nvSpPr>
        <p:spPr>
          <a:xfrm rot="-2700000">
            <a:off x="5413490" y="4743392"/>
            <a:ext cx="216799" cy="9249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0" name="Google Shape;290;p39"/>
          <p:cNvSpPr/>
          <p:nvPr/>
        </p:nvSpPr>
        <p:spPr>
          <a:xfrm rot="-2700000">
            <a:off x="7125690" y="4743392"/>
            <a:ext cx="216799" cy="9249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1" name="Google Shape;291;p39"/>
          <p:cNvSpPr txBox="1"/>
          <p:nvPr/>
        </p:nvSpPr>
        <p:spPr>
          <a:xfrm>
            <a:off x="808850" y="2406725"/>
            <a:ext cx="2599200" cy="111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3 important dates :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-"/>
            </a:pPr>
            <a:r>
              <a:rPr lang="fr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27th of August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-"/>
            </a:pPr>
            <a:r>
              <a:rPr lang="fr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3rd of September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-"/>
            </a:pPr>
            <a:r>
              <a:rPr lang="fr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20th of September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US Open Tennis</a:t>
            </a:r>
            <a:endParaRPr/>
          </a:p>
        </p:txBody>
      </p:sp>
      <p:pic>
        <p:nvPicPr>
          <p:cNvPr id="297" name="Google Shape;297;p40"/>
          <p:cNvPicPr preferRelativeResize="0"/>
          <p:nvPr/>
        </p:nvPicPr>
        <p:blipFill rotWithShape="1">
          <a:blip r:embed="rId3">
            <a:alphaModFix/>
          </a:blip>
          <a:srcRect b="0" l="19196" r="18737" t="0"/>
          <a:stretch/>
        </p:blipFill>
        <p:spPr>
          <a:xfrm>
            <a:off x="6090425" y="1954825"/>
            <a:ext cx="2824974" cy="256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40"/>
          <p:cNvPicPr preferRelativeResize="0"/>
          <p:nvPr/>
        </p:nvPicPr>
        <p:blipFill rotWithShape="1">
          <a:blip r:embed="rId4">
            <a:alphaModFix/>
          </a:blip>
          <a:srcRect b="0" l="15516" r="9125" t="0"/>
          <a:stretch/>
        </p:blipFill>
        <p:spPr>
          <a:xfrm>
            <a:off x="3098625" y="1954825"/>
            <a:ext cx="2780825" cy="2560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8800" y="1954825"/>
            <a:ext cx="2560125" cy="2560125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40"/>
          <p:cNvSpPr txBox="1"/>
          <p:nvPr/>
        </p:nvSpPr>
        <p:spPr>
          <a:xfrm>
            <a:off x="278763" y="4514950"/>
            <a:ext cx="2560200" cy="2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Rafael Nadal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1" name="Google Shape;301;p40"/>
          <p:cNvSpPr txBox="1"/>
          <p:nvPr/>
        </p:nvSpPr>
        <p:spPr>
          <a:xfrm>
            <a:off x="3093075" y="4514950"/>
            <a:ext cx="2743200" cy="2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Serena Williams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2" name="Google Shape;302;p40"/>
          <p:cNvSpPr txBox="1"/>
          <p:nvPr/>
        </p:nvSpPr>
        <p:spPr>
          <a:xfrm>
            <a:off x="6109950" y="4518575"/>
            <a:ext cx="2825100" cy="2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Roger Federer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Madison Square Garden</a:t>
            </a:r>
            <a:endParaRPr/>
          </a:p>
        </p:txBody>
      </p:sp>
      <p:pic>
        <p:nvPicPr>
          <p:cNvPr id="308" name="Google Shape;308;p41"/>
          <p:cNvPicPr preferRelativeResize="0"/>
          <p:nvPr/>
        </p:nvPicPr>
        <p:blipFill rotWithShape="1">
          <a:blip r:embed="rId3">
            <a:alphaModFix/>
          </a:blip>
          <a:srcRect b="0" l="0" r="8817" t="0"/>
          <a:stretch/>
        </p:blipFill>
        <p:spPr>
          <a:xfrm>
            <a:off x="4770900" y="2006275"/>
            <a:ext cx="3879700" cy="239079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1975" y="1998963"/>
            <a:ext cx="3879700" cy="24054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5"/>
          <p:cNvSpPr txBox="1"/>
          <p:nvPr>
            <p:ph type="title"/>
          </p:nvPr>
        </p:nvSpPr>
        <p:spPr>
          <a:xfrm>
            <a:off x="727650" y="14332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</a:t>
            </a:r>
            <a:r>
              <a:rPr lang="fr"/>
              <a:t>ummary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77190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b="0" lang="fr"/>
              <a:t>Data Analytics</a:t>
            </a:r>
            <a:endParaRPr b="0"/>
          </a:p>
          <a:p>
            <a:pPr indent="-377190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b="0" lang="fr"/>
              <a:t>Case Studies</a:t>
            </a:r>
            <a:endParaRPr b="0"/>
          </a:p>
          <a:p>
            <a:pPr indent="-377190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b="0" lang="fr"/>
              <a:t>External Data Sources</a:t>
            </a:r>
            <a:endParaRPr b="0"/>
          </a:p>
          <a:p>
            <a:pPr indent="-377190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b="0" lang="fr"/>
              <a:t>Predictions</a:t>
            </a:r>
            <a:endParaRPr b="0"/>
          </a:p>
          <a:p>
            <a:pPr indent="-377190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b="0" lang="fr"/>
              <a:t>Conclusion</a:t>
            </a:r>
            <a:endParaRPr b="0"/>
          </a:p>
        </p:txBody>
      </p:sp>
      <p:pic>
        <p:nvPicPr>
          <p:cNvPr id="102" name="Google Shape;10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3600" y="1968425"/>
            <a:ext cx="4091075" cy="272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Madison Square Garden</a:t>
            </a:r>
            <a:endParaRPr/>
          </a:p>
        </p:txBody>
      </p:sp>
      <p:pic>
        <p:nvPicPr>
          <p:cNvPr id="315" name="Google Shape;315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9174" y="1211475"/>
            <a:ext cx="4004349" cy="3693876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42"/>
          <p:cNvSpPr txBox="1"/>
          <p:nvPr/>
        </p:nvSpPr>
        <p:spPr>
          <a:xfrm>
            <a:off x="1194900" y="2422825"/>
            <a:ext cx="33771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544 rides on the 15th of July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17" name="Google Shape;317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49175" y="2545650"/>
            <a:ext cx="145725" cy="1371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Madison Square Garden</a:t>
            </a:r>
            <a:endParaRPr/>
          </a:p>
        </p:txBody>
      </p:sp>
      <p:pic>
        <p:nvPicPr>
          <p:cNvPr id="323" name="Google Shape;323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7850" y="1853850"/>
            <a:ext cx="5348301" cy="3264325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43"/>
          <p:cNvSpPr/>
          <p:nvPr/>
        </p:nvSpPr>
        <p:spPr>
          <a:xfrm>
            <a:off x="4274775" y="1983025"/>
            <a:ext cx="462300" cy="4980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4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Madison Square Garden - Events 2014</a:t>
            </a:r>
            <a:endParaRPr/>
          </a:p>
        </p:txBody>
      </p:sp>
      <p:pic>
        <p:nvPicPr>
          <p:cNvPr id="330" name="Google Shape;330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355875"/>
            <a:ext cx="8839204" cy="13422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Madison Square Garden - Events 2015</a:t>
            </a:r>
            <a:endParaRPr/>
          </a:p>
        </p:txBody>
      </p:sp>
      <p:pic>
        <p:nvPicPr>
          <p:cNvPr id="336" name="Google Shape;336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210025"/>
            <a:ext cx="8839200" cy="16617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46"/>
          <p:cNvSpPr txBox="1"/>
          <p:nvPr>
            <p:ph type="title"/>
          </p:nvPr>
        </p:nvSpPr>
        <p:spPr>
          <a:xfrm>
            <a:off x="729450" y="1318650"/>
            <a:ext cx="8283600" cy="62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300"/>
              <a:t>Madison Square Garden - Events 2015 predicted rides</a:t>
            </a:r>
            <a:endParaRPr sz="2300"/>
          </a:p>
        </p:txBody>
      </p:sp>
      <p:pic>
        <p:nvPicPr>
          <p:cNvPr id="342" name="Google Shape;342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450" y="1940850"/>
            <a:ext cx="5317350" cy="29728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46"/>
          <p:cNvPicPr preferRelativeResize="0"/>
          <p:nvPr/>
        </p:nvPicPr>
        <p:blipFill rotWithShape="1">
          <a:blip r:embed="rId4">
            <a:alphaModFix/>
          </a:blip>
          <a:srcRect b="0" l="90109" r="0" t="0"/>
          <a:stretch/>
        </p:blipFill>
        <p:spPr>
          <a:xfrm>
            <a:off x="8063877" y="2636988"/>
            <a:ext cx="904428" cy="158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46"/>
          <p:cNvPicPr preferRelativeResize="0"/>
          <p:nvPr/>
        </p:nvPicPr>
        <p:blipFill rotWithShape="1">
          <a:blip r:embed="rId4">
            <a:alphaModFix/>
          </a:blip>
          <a:srcRect b="0" l="0" r="93272" t="0"/>
          <a:stretch/>
        </p:blipFill>
        <p:spPr>
          <a:xfrm>
            <a:off x="6366775" y="2636988"/>
            <a:ext cx="615148" cy="158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46"/>
          <p:cNvPicPr preferRelativeResize="0"/>
          <p:nvPr/>
        </p:nvPicPr>
        <p:blipFill rotWithShape="1">
          <a:blip r:embed="rId4">
            <a:alphaModFix/>
          </a:blip>
          <a:srcRect b="0" l="20835" r="67331" t="0"/>
          <a:stretch/>
        </p:blipFill>
        <p:spPr>
          <a:xfrm>
            <a:off x="6981925" y="2636988"/>
            <a:ext cx="1081948" cy="158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47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Prediction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48"/>
          <p:cNvSpPr txBox="1"/>
          <p:nvPr>
            <p:ph type="title"/>
          </p:nvPr>
        </p:nvSpPr>
        <p:spPr>
          <a:xfrm>
            <a:off x="727800" y="7807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Prediction Preparation: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Feature Engineering</a:t>
            </a:r>
            <a:endParaRPr/>
          </a:p>
        </p:txBody>
      </p:sp>
      <p:sp>
        <p:nvSpPr>
          <p:cNvPr id="356" name="Google Shape;356;p48"/>
          <p:cNvSpPr txBox="1"/>
          <p:nvPr>
            <p:ph idx="1" type="body"/>
          </p:nvPr>
        </p:nvSpPr>
        <p:spPr>
          <a:xfrm>
            <a:off x="4923275" y="476700"/>
            <a:ext cx="4060500" cy="15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000000"/>
                </a:solidFill>
              </a:rPr>
              <a:t>Time-Based Features</a:t>
            </a:r>
            <a:endParaRPr sz="1100">
              <a:solidFill>
                <a:srgbClr val="000000"/>
              </a:solidFill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Lato"/>
              <a:buChar char="●"/>
            </a:pPr>
            <a:r>
              <a:rPr lang="fr" sz="1100">
                <a:solidFill>
                  <a:srgbClr val="000000"/>
                </a:solidFill>
              </a:rPr>
              <a:t>Weekend marker (binary)</a:t>
            </a:r>
            <a:endParaRPr sz="1100">
              <a:solidFill>
                <a:srgbClr val="000000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Lato"/>
              <a:buChar char="○"/>
            </a:pPr>
            <a:r>
              <a:rPr lang="fr">
                <a:solidFill>
                  <a:srgbClr val="000000"/>
                </a:solidFill>
              </a:rPr>
              <a:t>Weekday = 0</a:t>
            </a:r>
            <a:endParaRPr>
              <a:solidFill>
                <a:srgbClr val="000000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Lato"/>
              <a:buChar char="○"/>
            </a:pPr>
            <a:r>
              <a:rPr lang="fr">
                <a:solidFill>
                  <a:srgbClr val="000000"/>
                </a:solidFill>
              </a:rPr>
              <a:t>Weekend (Sat/Sun) = 1</a:t>
            </a:r>
            <a:endParaRPr>
              <a:solidFill>
                <a:srgbClr val="000000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Lato"/>
              <a:buChar char="●"/>
            </a:pPr>
            <a:r>
              <a:rPr lang="fr" sz="1100">
                <a:solidFill>
                  <a:srgbClr val="000000"/>
                </a:solidFill>
              </a:rPr>
              <a:t>Hour Categories:</a:t>
            </a:r>
            <a:endParaRPr sz="1100">
              <a:solidFill>
                <a:srgbClr val="000000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</a:pPr>
            <a:r>
              <a:rPr lang="fr">
                <a:solidFill>
                  <a:srgbClr val="000000"/>
                </a:solidFill>
              </a:rPr>
              <a:t>Night, Morning, Afternoon &amp; Evening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357" name="Google Shape;357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28635" y="1989300"/>
            <a:ext cx="3449789" cy="3012650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p48"/>
          <p:cNvSpPr txBox="1"/>
          <p:nvPr>
            <p:ph idx="1" type="body"/>
          </p:nvPr>
        </p:nvSpPr>
        <p:spPr>
          <a:xfrm>
            <a:off x="727650" y="1703075"/>
            <a:ext cx="3844200" cy="322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000000"/>
                </a:solidFill>
              </a:rPr>
              <a:t>Data Sampling &amp; Cleaning</a:t>
            </a:r>
            <a:endParaRPr sz="1100">
              <a:solidFill>
                <a:srgbClr val="000000"/>
              </a:solidFill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Lato"/>
              <a:buChar char="●"/>
            </a:pPr>
            <a:r>
              <a:rPr lang="fr" sz="1100">
                <a:solidFill>
                  <a:srgbClr val="000000"/>
                </a:solidFill>
              </a:rPr>
              <a:t>Sample size: 10% of original dataset</a:t>
            </a:r>
            <a:endParaRPr sz="1100">
              <a:solidFill>
                <a:srgbClr val="000000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Lato"/>
              <a:buChar char="●"/>
            </a:pPr>
            <a:r>
              <a:rPr lang="fr" sz="1100">
                <a:solidFill>
                  <a:srgbClr val="000000"/>
                </a:solidFill>
              </a:rPr>
              <a:t>Geographical boundaries (New York City):</a:t>
            </a:r>
            <a:endParaRPr sz="1100">
              <a:solidFill>
                <a:srgbClr val="000000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Lato"/>
              <a:buChar char="○"/>
            </a:pPr>
            <a:r>
              <a:rPr lang="fr">
                <a:solidFill>
                  <a:srgbClr val="000000"/>
                </a:solidFill>
              </a:rPr>
              <a:t>Latitude: 40.51°N - 40.90°N</a:t>
            </a:r>
            <a:endParaRPr>
              <a:solidFill>
                <a:srgbClr val="000000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Lato"/>
              <a:buChar char="○"/>
            </a:pPr>
            <a:r>
              <a:rPr lang="fr">
                <a:solidFill>
                  <a:srgbClr val="000000"/>
                </a:solidFill>
              </a:rPr>
              <a:t>Longitude: 74.24°W - 73.74°W</a:t>
            </a:r>
            <a:endParaRPr>
              <a:solidFill>
                <a:srgbClr val="000000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Lato"/>
              <a:buChar char="○"/>
            </a:pPr>
            <a:r>
              <a:rPr lang="fr">
                <a:solidFill>
                  <a:srgbClr val="000000"/>
                </a:solidFill>
              </a:rPr>
              <a:t>Area divided into 100 zones (10x10 grid)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000000"/>
                </a:solidFill>
              </a:rPr>
              <a:t>Location Grid System</a:t>
            </a:r>
            <a:endParaRPr sz="1100">
              <a:solidFill>
                <a:srgbClr val="000000"/>
              </a:solidFill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Lato"/>
              <a:buChar char="●"/>
            </a:pPr>
            <a:r>
              <a:rPr lang="fr" sz="1100">
                <a:solidFill>
                  <a:srgbClr val="000000"/>
                </a:solidFill>
              </a:rPr>
              <a:t>Latitude zones: S1-S5 (South), N1-N5 (North)</a:t>
            </a:r>
            <a:endParaRPr sz="1100">
              <a:solidFill>
                <a:srgbClr val="000000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Lato"/>
              <a:buChar char="●"/>
            </a:pPr>
            <a:r>
              <a:rPr lang="fr" sz="1100">
                <a:solidFill>
                  <a:srgbClr val="000000"/>
                </a:solidFill>
              </a:rPr>
              <a:t>Longitude zones: W1-E5 (West to East)</a:t>
            </a:r>
            <a:endParaRPr sz="1100">
              <a:solidFill>
                <a:srgbClr val="000000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Lato"/>
              <a:buChar char="●"/>
            </a:pPr>
            <a:r>
              <a:rPr lang="fr" sz="1100">
                <a:solidFill>
                  <a:srgbClr val="000000"/>
                </a:solidFill>
              </a:rPr>
              <a:t>Notable zones:</a:t>
            </a:r>
            <a:endParaRPr sz="1100">
              <a:solidFill>
                <a:srgbClr val="000000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Lato"/>
              <a:buChar char="○"/>
            </a:pPr>
            <a:r>
              <a:rPr lang="fr">
                <a:solidFill>
                  <a:srgbClr val="000000"/>
                </a:solidFill>
              </a:rPr>
              <a:t>Highest density: S2-E1 (22.9 points/km²)</a:t>
            </a:r>
            <a:endParaRPr>
              <a:solidFill>
                <a:srgbClr val="000000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Lato"/>
              <a:buChar char="○"/>
            </a:pPr>
            <a:r>
              <a:rPr lang="fr">
                <a:solidFill>
                  <a:srgbClr val="000000"/>
                </a:solidFill>
              </a:rPr>
              <a:t>Average area per zone: 18.1 km²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49"/>
          <p:cNvSpPr txBox="1"/>
          <p:nvPr>
            <p:ph type="title"/>
          </p:nvPr>
        </p:nvSpPr>
        <p:spPr>
          <a:xfrm>
            <a:off x="727800" y="7807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Prediction Preparation: </a:t>
            </a:r>
            <a:r>
              <a:rPr lang="fr"/>
              <a:t>Weather Categories &amp; Normalization</a:t>
            </a:r>
            <a:endParaRPr/>
          </a:p>
        </p:txBody>
      </p:sp>
      <p:sp>
        <p:nvSpPr>
          <p:cNvPr id="364" name="Google Shape;364;p49"/>
          <p:cNvSpPr txBox="1"/>
          <p:nvPr>
            <p:ph idx="1" type="body"/>
          </p:nvPr>
        </p:nvSpPr>
        <p:spPr>
          <a:xfrm>
            <a:off x="729325" y="1871850"/>
            <a:ext cx="3774300" cy="287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000000"/>
                </a:solidFill>
              </a:rPr>
              <a:t>Temperature Ranges (Fahrenheit)</a:t>
            </a:r>
            <a:endParaRPr sz="1100">
              <a:solidFill>
                <a:srgbClr val="000000"/>
              </a:solidFill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Lato"/>
              <a:buChar char="●"/>
            </a:pPr>
            <a:r>
              <a:rPr lang="fr" sz="1100">
                <a:solidFill>
                  <a:srgbClr val="000000"/>
                </a:solidFill>
              </a:rPr>
              <a:t>Maximum Temperature (tmax):</a:t>
            </a:r>
            <a:endParaRPr sz="1100">
              <a:solidFill>
                <a:srgbClr val="000000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Lato"/>
              <a:buChar char="○"/>
            </a:pPr>
            <a:r>
              <a:rPr lang="fr">
                <a:solidFill>
                  <a:srgbClr val="000000"/>
                </a:solidFill>
              </a:rPr>
              <a:t>Low: 44.0°F - 76.0°F</a:t>
            </a:r>
            <a:endParaRPr>
              <a:solidFill>
                <a:srgbClr val="000000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Lato"/>
              <a:buChar char="○"/>
            </a:pPr>
            <a:r>
              <a:rPr lang="fr">
                <a:solidFill>
                  <a:srgbClr val="000000"/>
                </a:solidFill>
              </a:rPr>
              <a:t>Medium: 76.0°F - 84.5°F</a:t>
            </a:r>
            <a:endParaRPr>
              <a:solidFill>
                <a:srgbClr val="000000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Lato"/>
              <a:buChar char="○"/>
            </a:pPr>
            <a:r>
              <a:rPr lang="fr">
                <a:solidFill>
                  <a:srgbClr val="000000"/>
                </a:solidFill>
              </a:rPr>
              <a:t>High: 84.5°F - 95.0°F</a:t>
            </a:r>
            <a:endParaRPr>
              <a:solidFill>
                <a:srgbClr val="000000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Lato"/>
              <a:buChar char="●"/>
            </a:pPr>
            <a:r>
              <a:rPr lang="fr" sz="1100">
                <a:solidFill>
                  <a:srgbClr val="000000"/>
                </a:solidFill>
              </a:rPr>
              <a:t>Minimum Temperature (tmin):</a:t>
            </a:r>
            <a:endParaRPr sz="1100">
              <a:solidFill>
                <a:srgbClr val="000000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Lato"/>
              <a:buChar char="○"/>
            </a:pPr>
            <a:r>
              <a:rPr lang="fr">
                <a:solidFill>
                  <a:srgbClr val="000000"/>
                </a:solidFill>
              </a:rPr>
              <a:t>Low: 32.5°F - 61.5°F</a:t>
            </a:r>
            <a:endParaRPr>
              <a:solidFill>
                <a:srgbClr val="000000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Lato"/>
              <a:buChar char="○"/>
            </a:pPr>
            <a:r>
              <a:rPr lang="fr">
                <a:solidFill>
                  <a:srgbClr val="000000"/>
                </a:solidFill>
              </a:rPr>
              <a:t>Medium: 61.5°F - 69.0°F</a:t>
            </a:r>
            <a:endParaRPr>
              <a:solidFill>
                <a:srgbClr val="000000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Lato"/>
              <a:buChar char="○"/>
            </a:pPr>
            <a:r>
              <a:rPr lang="fr">
                <a:solidFill>
                  <a:srgbClr val="000000"/>
                </a:solidFill>
              </a:rPr>
              <a:t>High: 69.0°F - 78.0°F</a:t>
            </a:r>
            <a:endParaRPr>
              <a:solidFill>
                <a:srgbClr val="000000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Lato"/>
              <a:buChar char="●"/>
            </a:pPr>
            <a:r>
              <a:rPr lang="fr" sz="1100">
                <a:solidFill>
                  <a:srgbClr val="000000"/>
                </a:solidFill>
              </a:rPr>
              <a:t>Average Temperature (tavg):</a:t>
            </a:r>
            <a:endParaRPr sz="1100">
              <a:solidFill>
                <a:srgbClr val="000000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Lato"/>
              <a:buChar char="○"/>
            </a:pPr>
            <a:r>
              <a:rPr lang="fr">
                <a:solidFill>
                  <a:srgbClr val="000000"/>
                </a:solidFill>
              </a:rPr>
              <a:t>Low: 38.2°F - 69.5°F</a:t>
            </a:r>
            <a:endParaRPr>
              <a:solidFill>
                <a:srgbClr val="000000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Lato"/>
              <a:buChar char="○"/>
            </a:pPr>
            <a:r>
              <a:rPr lang="fr">
                <a:solidFill>
                  <a:srgbClr val="000000"/>
                </a:solidFill>
              </a:rPr>
              <a:t>Medium: 69.5°F - 77.0°F</a:t>
            </a:r>
            <a:endParaRPr>
              <a:solidFill>
                <a:srgbClr val="000000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Lato"/>
              <a:buChar char="○"/>
            </a:pPr>
            <a:r>
              <a:rPr lang="fr">
                <a:solidFill>
                  <a:srgbClr val="000000"/>
                </a:solidFill>
              </a:rPr>
              <a:t>High: 77.0°F - 86.0°F</a:t>
            </a:r>
            <a:endParaRPr/>
          </a:p>
        </p:txBody>
      </p:sp>
      <p:sp>
        <p:nvSpPr>
          <p:cNvPr id="365" name="Google Shape;365;p49"/>
          <p:cNvSpPr txBox="1"/>
          <p:nvPr>
            <p:ph idx="2" type="body"/>
          </p:nvPr>
        </p:nvSpPr>
        <p:spPr>
          <a:xfrm>
            <a:off x="4643600" y="1871875"/>
            <a:ext cx="3774300" cy="287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000000"/>
                </a:solidFill>
              </a:rPr>
              <a:t>Precipitation Categories</a:t>
            </a:r>
            <a:endParaRPr sz="1100">
              <a:solidFill>
                <a:srgbClr val="000000"/>
              </a:solidFill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Lato"/>
              <a:buChar char="●"/>
            </a:pPr>
            <a:r>
              <a:rPr lang="fr" sz="1100">
                <a:solidFill>
                  <a:srgbClr val="000000"/>
                </a:solidFill>
              </a:rPr>
              <a:t>None: 0 inches</a:t>
            </a:r>
            <a:endParaRPr sz="1100">
              <a:solidFill>
                <a:srgbClr val="000000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Lato"/>
              <a:buChar char="●"/>
            </a:pPr>
            <a:r>
              <a:rPr lang="fr" sz="1100">
                <a:solidFill>
                  <a:srgbClr val="000000"/>
                </a:solidFill>
              </a:rPr>
              <a:t>Light: 0 - 0.1 inches</a:t>
            </a:r>
            <a:endParaRPr sz="1100">
              <a:solidFill>
                <a:srgbClr val="000000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Lato"/>
              <a:buChar char="●"/>
            </a:pPr>
            <a:r>
              <a:rPr lang="fr" sz="1100">
                <a:solidFill>
                  <a:srgbClr val="000000"/>
                </a:solidFill>
              </a:rPr>
              <a:t>Heavy: &gt; 0.1 inches</a:t>
            </a:r>
            <a:endParaRPr sz="11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000000"/>
                </a:solidFill>
              </a:rPr>
              <a:t>Normalized Variables</a:t>
            </a:r>
            <a:endParaRPr sz="1100">
              <a:solidFill>
                <a:srgbClr val="000000"/>
              </a:solidFill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Lato"/>
              <a:buChar char="●"/>
            </a:pPr>
            <a:r>
              <a:rPr lang="fr" sz="1100">
                <a:solidFill>
                  <a:srgbClr val="000000"/>
                </a:solidFill>
              </a:rPr>
              <a:t>All numeric features scaled:</a:t>
            </a:r>
            <a:endParaRPr sz="1100">
              <a:solidFill>
                <a:srgbClr val="000000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Lato"/>
              <a:buChar char="○"/>
            </a:pPr>
            <a:r>
              <a:rPr lang="fr">
                <a:solidFill>
                  <a:srgbClr val="000000"/>
                </a:solidFill>
              </a:rPr>
              <a:t>Latitude &amp; Longitude</a:t>
            </a:r>
            <a:endParaRPr>
              <a:solidFill>
                <a:srgbClr val="000000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Lato"/>
              <a:buChar char="○"/>
            </a:pPr>
            <a:r>
              <a:rPr lang="fr">
                <a:solidFill>
                  <a:srgbClr val="000000"/>
                </a:solidFill>
              </a:rPr>
              <a:t>Temperature metrics (max/min/avg)</a:t>
            </a:r>
            <a:endParaRPr>
              <a:solidFill>
                <a:srgbClr val="000000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Lato"/>
              <a:buChar char="○"/>
            </a:pPr>
            <a:r>
              <a:rPr lang="fr">
                <a:solidFill>
                  <a:srgbClr val="000000"/>
                </a:solidFill>
              </a:rPr>
              <a:t>Precipitation</a:t>
            </a:r>
            <a:endParaRPr>
              <a:solidFill>
                <a:srgbClr val="000000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Lato"/>
              <a:buChar char="○"/>
            </a:pPr>
            <a:r>
              <a:rPr lang="fr">
                <a:solidFill>
                  <a:srgbClr val="000000"/>
                </a:solidFill>
              </a:rPr>
              <a:t>Hour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50"/>
          <p:cNvSpPr txBox="1"/>
          <p:nvPr>
            <p:ph type="title"/>
          </p:nvPr>
        </p:nvSpPr>
        <p:spPr>
          <a:xfrm>
            <a:off x="727800" y="7807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Prediction Preparation: </a:t>
            </a:r>
            <a:r>
              <a:rPr lang="fr"/>
              <a:t>Principal Component Analysis &amp; Association Rules</a:t>
            </a:r>
            <a:endParaRPr/>
          </a:p>
        </p:txBody>
      </p:sp>
      <p:sp>
        <p:nvSpPr>
          <p:cNvPr id="371" name="Google Shape;371;p50"/>
          <p:cNvSpPr txBox="1"/>
          <p:nvPr>
            <p:ph idx="1" type="body"/>
          </p:nvPr>
        </p:nvSpPr>
        <p:spPr>
          <a:xfrm>
            <a:off x="729325" y="1621675"/>
            <a:ext cx="3774300" cy="331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000000"/>
                </a:solidFill>
              </a:rPr>
              <a:t>PCA Results</a:t>
            </a:r>
            <a:endParaRPr sz="1100">
              <a:solidFill>
                <a:srgbClr val="000000"/>
              </a:solidFill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Lato"/>
              <a:buChar char="●"/>
            </a:pPr>
            <a:r>
              <a:rPr lang="fr" sz="1100">
                <a:solidFill>
                  <a:srgbClr val="000000"/>
                </a:solidFill>
              </a:rPr>
              <a:t>Analysis of 7 normalized numeric variables:</a:t>
            </a:r>
            <a:endParaRPr sz="1100">
              <a:solidFill>
                <a:srgbClr val="000000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Lato"/>
              <a:buChar char="○"/>
            </a:pPr>
            <a:r>
              <a:rPr lang="fr">
                <a:solidFill>
                  <a:srgbClr val="000000"/>
                </a:solidFill>
              </a:rPr>
              <a:t>3 components explain 71.78% of variance</a:t>
            </a:r>
            <a:endParaRPr>
              <a:solidFill>
                <a:srgbClr val="000000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Lato"/>
              <a:buChar char="○"/>
            </a:pPr>
            <a:r>
              <a:rPr lang="fr">
                <a:solidFill>
                  <a:srgbClr val="000000"/>
                </a:solidFill>
              </a:rPr>
              <a:t>PC1 dominant: 42.12% of variance</a:t>
            </a:r>
            <a:endParaRPr>
              <a:solidFill>
                <a:srgbClr val="000000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Lato"/>
              <a:buChar char="○"/>
            </a:pPr>
            <a:r>
              <a:rPr lang="fr">
                <a:solidFill>
                  <a:srgbClr val="000000"/>
                </a:solidFill>
              </a:rPr>
              <a:t>99.22% variance captured by 5 components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000000"/>
                </a:solidFill>
              </a:rPr>
              <a:t>Key Association Rules</a:t>
            </a:r>
            <a:endParaRPr sz="1100">
              <a:solidFill>
                <a:srgbClr val="000000"/>
              </a:solidFill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Lato"/>
              <a:buChar char="●"/>
            </a:pPr>
            <a:r>
              <a:rPr lang="fr" sz="1100">
                <a:solidFill>
                  <a:srgbClr val="000000"/>
                </a:solidFill>
              </a:rPr>
              <a:t>Strongest patterns:</a:t>
            </a:r>
            <a:endParaRPr sz="1100">
              <a:solidFill>
                <a:srgbClr val="000000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Lato"/>
              <a:buChar char="○"/>
            </a:pPr>
            <a:r>
              <a:rPr lang="fr">
                <a:solidFill>
                  <a:srgbClr val="000000"/>
                </a:solidFill>
              </a:rPr>
              <a:t>S4 zone weekday activity → E5 zone (lift: 21.03)</a:t>
            </a:r>
            <a:endParaRPr>
              <a:solidFill>
                <a:srgbClr val="000000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Lato"/>
              <a:buChar char="○"/>
            </a:pPr>
            <a:r>
              <a:rPr lang="fr">
                <a:solidFill>
                  <a:srgbClr val="000000"/>
                </a:solidFill>
              </a:rPr>
              <a:t>High confidence patterns in S4-E5 area during:</a:t>
            </a:r>
            <a:endParaRPr>
              <a:solidFill>
                <a:srgbClr val="000000"/>
              </a:solidFill>
            </a:endParaRPr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Lato"/>
              <a:buChar char="■"/>
            </a:pPr>
            <a:r>
              <a:rPr lang="fr">
                <a:solidFill>
                  <a:srgbClr val="000000"/>
                </a:solidFill>
              </a:rPr>
              <a:t>High temperatures (max &amp; avg)</a:t>
            </a:r>
            <a:endParaRPr>
              <a:solidFill>
                <a:srgbClr val="000000"/>
              </a:solidFill>
            </a:endParaRPr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Lato"/>
              <a:buChar char="■"/>
            </a:pPr>
            <a:r>
              <a:rPr lang="fr">
                <a:solidFill>
                  <a:srgbClr val="000000"/>
                </a:solidFill>
              </a:rPr>
              <a:t>Weekdays</a:t>
            </a:r>
            <a:endParaRPr>
              <a:solidFill>
                <a:srgbClr val="000000"/>
              </a:solidFill>
            </a:endParaRPr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Lato"/>
              <a:buChar char="■"/>
            </a:pPr>
            <a:r>
              <a:rPr lang="fr">
                <a:solidFill>
                  <a:srgbClr val="000000"/>
                </a:solidFill>
              </a:rPr>
              <a:t>Support: 1-1.7%</a:t>
            </a:r>
            <a:endParaRPr>
              <a:solidFill>
                <a:srgbClr val="000000"/>
              </a:solidFill>
            </a:endParaRPr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Lato"/>
              <a:buChar char="■"/>
            </a:pPr>
            <a:r>
              <a:rPr lang="fr">
                <a:solidFill>
                  <a:srgbClr val="000000"/>
                </a:solidFill>
              </a:rPr>
              <a:t>Confidence: &gt;50%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372" name="Google Shape;372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20025" y="1642475"/>
            <a:ext cx="3706899" cy="33178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73" name="Google Shape;373;p50"/>
          <p:cNvPicPr preferRelativeResize="0"/>
          <p:nvPr/>
        </p:nvPicPr>
        <p:blipFill rotWithShape="1">
          <a:blip r:embed="rId4">
            <a:alphaModFix/>
          </a:blip>
          <a:srcRect b="21513" l="74270" r="0" t="50206"/>
          <a:stretch/>
        </p:blipFill>
        <p:spPr>
          <a:xfrm>
            <a:off x="7341200" y="46975"/>
            <a:ext cx="1556201" cy="1493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51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Network of Strong Association Rules</a:t>
            </a:r>
            <a:endParaRPr/>
          </a:p>
        </p:txBody>
      </p:sp>
      <p:pic>
        <p:nvPicPr>
          <p:cNvPr id="379" name="Google Shape;379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6013" y="316550"/>
            <a:ext cx="8231972" cy="40677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6"/>
          <p:cNvSpPr txBox="1"/>
          <p:nvPr>
            <p:ph type="title"/>
          </p:nvPr>
        </p:nvSpPr>
        <p:spPr>
          <a:xfrm>
            <a:off x="727650" y="19297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Our DataSets : </a:t>
            </a:r>
            <a:endParaRPr/>
          </a:p>
        </p:txBody>
      </p:sp>
      <p:sp>
        <p:nvSpPr>
          <p:cNvPr id="108" name="Google Shape;108;p16"/>
          <p:cNvSpPr txBox="1"/>
          <p:nvPr>
            <p:ph idx="1" type="body"/>
          </p:nvPr>
        </p:nvSpPr>
        <p:spPr>
          <a:xfrm>
            <a:off x="727650" y="2361600"/>
            <a:ext cx="2170800" cy="42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fr"/>
              <a:t>From  April to September</a:t>
            </a:r>
            <a:endParaRPr/>
          </a:p>
        </p:txBody>
      </p:sp>
      <p:pic>
        <p:nvPicPr>
          <p:cNvPr id="109" name="Google Shape;10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32050" y="1549351"/>
            <a:ext cx="4362400" cy="30421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6"/>
          <p:cNvSpPr txBox="1"/>
          <p:nvPr/>
        </p:nvSpPr>
        <p:spPr>
          <a:xfrm>
            <a:off x="582300" y="2781900"/>
            <a:ext cx="3396600" cy="13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</a:pPr>
            <a:r>
              <a:rPr lang="fr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Whats are the Features  ?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* 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Cleaning : 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</a:pPr>
            <a:r>
              <a:rPr lang="fr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Spelling and format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</a:pPr>
            <a:r>
              <a:rPr lang="fr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null values 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</a:pPr>
            <a:r>
              <a:rPr lang="fr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Encoding 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</a:pPr>
            <a:r>
              <a:rPr lang="fr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Duplicates ?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1" name="Google Shape;111;p16"/>
          <p:cNvSpPr txBox="1"/>
          <p:nvPr/>
        </p:nvSpPr>
        <p:spPr>
          <a:xfrm>
            <a:off x="3732050" y="1110750"/>
            <a:ext cx="48525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/>
              <a:t>Base ? </a:t>
            </a:r>
            <a:r>
              <a:rPr lang="fr" sz="1100"/>
              <a:t>Unique identifier for the hub from which the drivers operate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2"/>
          <p:cNvSpPr txBox="1"/>
          <p:nvPr>
            <p:ph type="title"/>
          </p:nvPr>
        </p:nvSpPr>
        <p:spPr>
          <a:xfrm>
            <a:off x="727800" y="7807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Prediction Preparation: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Frequent Pattern Analysis</a:t>
            </a:r>
            <a:endParaRPr/>
          </a:p>
        </p:txBody>
      </p:sp>
      <p:sp>
        <p:nvSpPr>
          <p:cNvPr id="385" name="Google Shape;385;p52"/>
          <p:cNvSpPr txBox="1"/>
          <p:nvPr>
            <p:ph idx="1" type="body"/>
          </p:nvPr>
        </p:nvSpPr>
        <p:spPr>
          <a:xfrm>
            <a:off x="729325" y="1678225"/>
            <a:ext cx="3774300" cy="338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000000"/>
                </a:solidFill>
              </a:rPr>
              <a:t>Time Patterns:</a:t>
            </a:r>
            <a:endParaRPr sz="1100">
              <a:solidFill>
                <a:srgbClr val="000000"/>
              </a:solidFill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Lato"/>
              <a:buChar char="●"/>
            </a:pPr>
            <a:r>
              <a:rPr lang="fr" sz="1100">
                <a:solidFill>
                  <a:srgbClr val="000000"/>
                </a:solidFill>
              </a:rPr>
              <a:t>Weekday trips: 74.99%</a:t>
            </a:r>
            <a:endParaRPr sz="1100">
              <a:solidFill>
                <a:srgbClr val="000000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Lato"/>
              <a:buChar char="●"/>
            </a:pPr>
            <a:r>
              <a:rPr lang="fr" sz="1100">
                <a:solidFill>
                  <a:srgbClr val="000000"/>
                </a:solidFill>
              </a:rPr>
              <a:t>Evening trips: 35.36%</a:t>
            </a:r>
            <a:endParaRPr sz="1100">
              <a:solidFill>
                <a:srgbClr val="000000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Lato"/>
              <a:buChar char="●"/>
            </a:pPr>
            <a:r>
              <a:rPr lang="fr" sz="1100">
                <a:solidFill>
                  <a:srgbClr val="000000"/>
                </a:solidFill>
              </a:rPr>
              <a:t>Afternoon trips: 33.41%</a:t>
            </a:r>
            <a:endParaRPr sz="11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000000"/>
                </a:solidFill>
              </a:rPr>
              <a:t>Weather Combinations:</a:t>
            </a:r>
            <a:endParaRPr sz="1100">
              <a:solidFill>
                <a:srgbClr val="000000"/>
              </a:solidFill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Lato"/>
              <a:buChar char="●"/>
            </a:pPr>
            <a:r>
              <a:rPr lang="fr" sz="1100">
                <a:solidFill>
                  <a:srgbClr val="000000"/>
                </a:solidFill>
              </a:rPr>
              <a:t>High temperatures dominate:</a:t>
            </a:r>
            <a:endParaRPr sz="1100">
              <a:solidFill>
                <a:srgbClr val="000000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Lato"/>
              <a:buChar char="○"/>
            </a:pPr>
            <a:r>
              <a:rPr lang="fr">
                <a:solidFill>
                  <a:srgbClr val="000000"/>
                </a:solidFill>
              </a:rPr>
              <a:t>Min temp (High): 62.68%</a:t>
            </a:r>
            <a:endParaRPr>
              <a:solidFill>
                <a:srgbClr val="000000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Lato"/>
              <a:buChar char="○"/>
            </a:pPr>
            <a:r>
              <a:rPr lang="fr">
                <a:solidFill>
                  <a:srgbClr val="000000"/>
                </a:solidFill>
              </a:rPr>
              <a:t>Avg temp (High): 62.45%</a:t>
            </a:r>
            <a:endParaRPr>
              <a:solidFill>
                <a:srgbClr val="000000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Lato"/>
              <a:buChar char="○"/>
            </a:pPr>
            <a:r>
              <a:rPr lang="fr">
                <a:solidFill>
                  <a:srgbClr val="000000"/>
                </a:solidFill>
              </a:rPr>
              <a:t>Max temp (High): 60.19%</a:t>
            </a:r>
            <a:endParaRPr>
              <a:solidFill>
                <a:srgbClr val="000000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Lato"/>
              <a:buChar char="●"/>
            </a:pPr>
            <a:r>
              <a:rPr lang="fr" sz="1100">
                <a:solidFill>
                  <a:srgbClr val="000000"/>
                </a:solidFill>
              </a:rPr>
              <a:t>No precipitation: 37.82%</a:t>
            </a:r>
            <a:endParaRPr sz="11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000000"/>
                </a:solidFill>
              </a:rPr>
              <a:t>Location Distribution:</a:t>
            </a:r>
            <a:endParaRPr sz="1100">
              <a:solidFill>
                <a:srgbClr val="000000"/>
              </a:solidFill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Lato"/>
              <a:buChar char="●"/>
            </a:pPr>
            <a:r>
              <a:rPr lang="fr" sz="1100">
                <a:solidFill>
                  <a:srgbClr val="000000"/>
                </a:solidFill>
              </a:rPr>
              <a:t>Most active zones:</a:t>
            </a:r>
            <a:endParaRPr sz="1100">
              <a:solidFill>
                <a:srgbClr val="000000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Lato"/>
              <a:buChar char="○"/>
            </a:pPr>
            <a:r>
              <a:rPr lang="fr">
                <a:solidFill>
                  <a:srgbClr val="000000"/>
                </a:solidFill>
              </a:rPr>
              <a:t>E1: 56.82%</a:t>
            </a:r>
            <a:endParaRPr>
              <a:solidFill>
                <a:srgbClr val="000000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Lato"/>
              <a:buChar char="○"/>
            </a:pPr>
            <a:r>
              <a:rPr lang="fr">
                <a:solidFill>
                  <a:srgbClr val="000000"/>
                </a:solidFill>
              </a:rPr>
              <a:t>N1: 45.87%</a:t>
            </a:r>
            <a:endParaRPr>
              <a:solidFill>
                <a:srgbClr val="000000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Lato"/>
              <a:buChar char="○"/>
            </a:pPr>
            <a:r>
              <a:rPr lang="fr">
                <a:solidFill>
                  <a:srgbClr val="000000"/>
                </a:solidFill>
              </a:rPr>
              <a:t>N2: 32.88%</a:t>
            </a:r>
            <a:endParaRPr sz="1100">
              <a:solidFill>
                <a:srgbClr val="000000"/>
              </a:solidFill>
            </a:endParaRPr>
          </a:p>
        </p:txBody>
      </p:sp>
      <p:sp>
        <p:nvSpPr>
          <p:cNvPr id="386" name="Google Shape;386;p52"/>
          <p:cNvSpPr txBox="1"/>
          <p:nvPr>
            <p:ph idx="2" type="body"/>
          </p:nvPr>
        </p:nvSpPr>
        <p:spPr>
          <a:xfrm>
            <a:off x="4641900" y="3476050"/>
            <a:ext cx="3774300" cy="16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98450" lvl="1" marL="9144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Lato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000000"/>
                </a:solidFill>
              </a:rPr>
              <a:t>Key Insights:</a:t>
            </a:r>
            <a:endParaRPr sz="1100">
              <a:solidFill>
                <a:srgbClr val="000000"/>
              </a:solidFill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Lato"/>
              <a:buChar char="●"/>
            </a:pPr>
            <a:r>
              <a:rPr lang="fr" sz="1100">
                <a:solidFill>
                  <a:srgbClr val="000000"/>
                </a:solidFill>
              </a:rPr>
              <a:t>Weekday activity dominates</a:t>
            </a:r>
            <a:endParaRPr sz="1100">
              <a:solidFill>
                <a:srgbClr val="000000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Lato"/>
              <a:buChar char="●"/>
            </a:pPr>
            <a:r>
              <a:rPr lang="fr" sz="1100">
                <a:solidFill>
                  <a:srgbClr val="000000"/>
                </a:solidFill>
              </a:rPr>
              <a:t>High temperature periods show consistent patterns</a:t>
            </a:r>
            <a:endParaRPr sz="1100">
              <a:solidFill>
                <a:srgbClr val="000000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Lato"/>
              <a:buChar char="●"/>
            </a:pPr>
            <a:r>
              <a:rPr lang="fr" sz="1100">
                <a:solidFill>
                  <a:srgbClr val="000000"/>
                </a:solidFill>
              </a:rPr>
              <a:t>Strong geographical preferences (E1, N1 zones)</a:t>
            </a:r>
            <a:endParaRPr/>
          </a:p>
        </p:txBody>
      </p:sp>
      <p:pic>
        <p:nvPicPr>
          <p:cNvPr id="387" name="Google Shape;387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092125"/>
            <a:ext cx="4442399" cy="245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52"/>
          <p:cNvPicPr preferRelativeResize="0"/>
          <p:nvPr/>
        </p:nvPicPr>
        <p:blipFill rotWithShape="1">
          <a:blip r:embed="rId4">
            <a:alphaModFix/>
          </a:blip>
          <a:srcRect b="39870" l="40810" r="33116" t="30726"/>
          <a:stretch/>
        </p:blipFill>
        <p:spPr>
          <a:xfrm>
            <a:off x="3020325" y="3838975"/>
            <a:ext cx="1174324" cy="115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53"/>
          <p:cNvSpPr txBox="1"/>
          <p:nvPr>
            <p:ph type="title"/>
          </p:nvPr>
        </p:nvSpPr>
        <p:spPr>
          <a:xfrm>
            <a:off x="727800" y="7807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Modeling: </a:t>
            </a:r>
            <a:r>
              <a:rPr lang="fr"/>
              <a:t>Data Preparation &amp; Split</a:t>
            </a:r>
            <a:endParaRPr/>
          </a:p>
        </p:txBody>
      </p:sp>
      <p:sp>
        <p:nvSpPr>
          <p:cNvPr id="394" name="Google Shape;394;p53"/>
          <p:cNvSpPr txBox="1"/>
          <p:nvPr>
            <p:ph idx="1" type="body"/>
          </p:nvPr>
        </p:nvSpPr>
        <p:spPr>
          <a:xfrm>
            <a:off x="729325" y="1637000"/>
            <a:ext cx="3774300" cy="300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000000"/>
                </a:solidFill>
              </a:rPr>
              <a:t>Model 1: Basic Features Approach</a:t>
            </a:r>
            <a:endParaRPr sz="1100">
              <a:solidFill>
                <a:srgbClr val="000000"/>
              </a:solidFill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Lato"/>
              <a:buChar char="●"/>
            </a:pPr>
            <a:r>
              <a:rPr lang="fr" sz="1100">
                <a:solidFill>
                  <a:srgbClr val="000000"/>
                </a:solidFill>
              </a:rPr>
              <a:t>Target Variable: Hourly ride count</a:t>
            </a:r>
            <a:endParaRPr sz="1100">
              <a:solidFill>
                <a:srgbClr val="000000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Lato"/>
              <a:buChar char="●"/>
            </a:pPr>
            <a:r>
              <a:rPr lang="fr" sz="1100">
                <a:solidFill>
                  <a:srgbClr val="000000"/>
                </a:solidFill>
              </a:rPr>
              <a:t>Selected Features:</a:t>
            </a:r>
            <a:endParaRPr sz="1100">
              <a:solidFill>
                <a:srgbClr val="000000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Lato"/>
              <a:buChar char="○"/>
            </a:pPr>
            <a:r>
              <a:rPr lang="fr">
                <a:solidFill>
                  <a:srgbClr val="000000"/>
                </a:solidFill>
              </a:rPr>
              <a:t>Location-based:</a:t>
            </a:r>
            <a:endParaRPr>
              <a:solidFill>
                <a:srgbClr val="000000"/>
              </a:solidFill>
            </a:endParaRPr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Lato"/>
              <a:buChar char="■"/>
            </a:pPr>
            <a:r>
              <a:rPr lang="fr">
                <a:solidFill>
                  <a:srgbClr val="000000"/>
                </a:solidFill>
              </a:rPr>
              <a:t>E1, N1, N2 zone ratios</a:t>
            </a:r>
            <a:endParaRPr>
              <a:solidFill>
                <a:srgbClr val="000000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Lato"/>
              <a:buChar char="○"/>
            </a:pPr>
            <a:r>
              <a:rPr lang="fr">
                <a:solidFill>
                  <a:srgbClr val="000000"/>
                </a:solidFill>
              </a:rPr>
              <a:t>Weather conditions:</a:t>
            </a:r>
            <a:endParaRPr>
              <a:solidFill>
                <a:srgbClr val="000000"/>
              </a:solidFill>
            </a:endParaRPr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Lato"/>
              <a:buChar char="■"/>
            </a:pPr>
            <a:r>
              <a:rPr lang="fr">
                <a:solidFill>
                  <a:srgbClr val="000000"/>
                </a:solidFill>
              </a:rPr>
              <a:t>High temperature (all metrics)</a:t>
            </a:r>
            <a:endParaRPr>
              <a:solidFill>
                <a:srgbClr val="000000"/>
              </a:solidFill>
            </a:endParaRPr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Lato"/>
              <a:buChar char="■"/>
            </a:pPr>
            <a:r>
              <a:rPr lang="fr">
                <a:solidFill>
                  <a:srgbClr val="000000"/>
                </a:solidFill>
              </a:rPr>
              <a:t>Precipitation status</a:t>
            </a:r>
            <a:endParaRPr>
              <a:solidFill>
                <a:srgbClr val="000000"/>
              </a:solidFill>
            </a:endParaRPr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Lato"/>
              <a:buChar char="■"/>
            </a:pPr>
            <a:r>
              <a:rPr lang="fr">
                <a:solidFill>
                  <a:srgbClr val="000000"/>
                </a:solidFill>
              </a:rPr>
              <a:t>Average temperature</a:t>
            </a:r>
            <a:endParaRPr>
              <a:solidFill>
                <a:srgbClr val="000000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Lato"/>
              <a:buChar char="○"/>
            </a:pPr>
            <a:r>
              <a:rPr lang="fr">
                <a:solidFill>
                  <a:srgbClr val="000000"/>
                </a:solidFill>
              </a:rPr>
              <a:t>Time-based:</a:t>
            </a:r>
            <a:endParaRPr>
              <a:solidFill>
                <a:srgbClr val="000000"/>
              </a:solidFill>
            </a:endParaRPr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Lato"/>
              <a:buChar char="■"/>
            </a:pPr>
            <a:r>
              <a:rPr lang="fr">
                <a:solidFill>
                  <a:srgbClr val="000000"/>
                </a:solidFill>
              </a:rPr>
              <a:t>Weekend indicator</a:t>
            </a:r>
            <a:endParaRPr>
              <a:solidFill>
                <a:srgbClr val="000000"/>
              </a:solidFill>
            </a:endParaRPr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Lato"/>
              <a:buChar char="■"/>
            </a:pPr>
            <a:r>
              <a:rPr lang="fr">
                <a:solidFill>
                  <a:srgbClr val="000000"/>
                </a:solidFill>
              </a:rPr>
              <a:t>Hour of day</a:t>
            </a:r>
            <a:endParaRPr/>
          </a:p>
        </p:txBody>
      </p:sp>
      <p:sp>
        <p:nvSpPr>
          <p:cNvPr id="395" name="Google Shape;395;p53"/>
          <p:cNvSpPr txBox="1"/>
          <p:nvPr>
            <p:ph idx="2" type="body"/>
          </p:nvPr>
        </p:nvSpPr>
        <p:spPr>
          <a:xfrm>
            <a:off x="4643600" y="1637000"/>
            <a:ext cx="3774300" cy="300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000000"/>
                </a:solidFill>
              </a:rPr>
              <a:t>Data Processing:</a:t>
            </a:r>
            <a:endParaRPr sz="1100">
              <a:solidFill>
                <a:srgbClr val="000000"/>
              </a:solidFill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Lato"/>
              <a:buChar char="●"/>
            </a:pPr>
            <a:r>
              <a:rPr lang="fr" sz="1100">
                <a:solidFill>
                  <a:srgbClr val="000000"/>
                </a:solidFill>
              </a:rPr>
              <a:t>Aggregation: Hourly level</a:t>
            </a:r>
            <a:endParaRPr sz="1100">
              <a:solidFill>
                <a:srgbClr val="000000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Lato"/>
              <a:buChar char="●"/>
            </a:pPr>
            <a:r>
              <a:rPr lang="fr" sz="1100">
                <a:solidFill>
                  <a:srgbClr val="000000"/>
                </a:solidFill>
              </a:rPr>
              <a:t>Split ratio: 70/30 (train/test)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54"/>
          <p:cNvSpPr txBox="1"/>
          <p:nvPr>
            <p:ph type="title"/>
          </p:nvPr>
        </p:nvSpPr>
        <p:spPr>
          <a:xfrm>
            <a:off x="727800" y="7807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Modeling: </a:t>
            </a:r>
            <a:r>
              <a:rPr lang="fr"/>
              <a:t>Enhanced Features Engineering</a:t>
            </a:r>
            <a:endParaRPr/>
          </a:p>
        </p:txBody>
      </p:sp>
      <p:sp>
        <p:nvSpPr>
          <p:cNvPr id="401" name="Google Shape;401;p54"/>
          <p:cNvSpPr txBox="1"/>
          <p:nvPr>
            <p:ph idx="1" type="body"/>
          </p:nvPr>
        </p:nvSpPr>
        <p:spPr>
          <a:xfrm>
            <a:off x="729450" y="1590025"/>
            <a:ext cx="3774300" cy="30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000000"/>
                </a:solidFill>
              </a:rPr>
              <a:t>Model 2: Advanced Temporal Features</a:t>
            </a:r>
            <a:endParaRPr sz="11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000000"/>
                </a:solidFill>
              </a:rPr>
              <a:t>Time-Based Features:</a:t>
            </a:r>
            <a:endParaRPr sz="1100">
              <a:solidFill>
                <a:srgbClr val="000000"/>
              </a:solidFill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Lato"/>
              <a:buChar char="●"/>
            </a:pPr>
            <a:r>
              <a:rPr lang="fr" sz="1100">
                <a:solidFill>
                  <a:srgbClr val="000000"/>
                </a:solidFill>
              </a:rPr>
              <a:t>Basic temporal:</a:t>
            </a:r>
            <a:endParaRPr sz="1100">
              <a:solidFill>
                <a:srgbClr val="000000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Lato"/>
              <a:buChar char="○"/>
            </a:pPr>
            <a:r>
              <a:rPr lang="fr">
                <a:solidFill>
                  <a:srgbClr val="000000"/>
                </a:solidFill>
              </a:rPr>
              <a:t>Week number, Month</a:t>
            </a:r>
            <a:endParaRPr>
              <a:solidFill>
                <a:srgbClr val="000000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Lato"/>
              <a:buChar char="○"/>
            </a:pPr>
            <a:r>
              <a:rPr lang="fr">
                <a:solidFill>
                  <a:srgbClr val="000000"/>
                </a:solidFill>
              </a:rPr>
              <a:t>Day of week</a:t>
            </a:r>
            <a:endParaRPr>
              <a:solidFill>
                <a:srgbClr val="000000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Lato"/>
              <a:buChar char="○"/>
            </a:pPr>
            <a:r>
              <a:rPr lang="fr">
                <a:solidFill>
                  <a:srgbClr val="000000"/>
                </a:solidFill>
              </a:rPr>
              <a:t>Rush hours (7-9AM, 4-7PM)</a:t>
            </a:r>
            <a:endParaRPr>
              <a:solidFill>
                <a:srgbClr val="000000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Lato"/>
              <a:buChar char="○"/>
            </a:pPr>
            <a:r>
              <a:rPr lang="fr">
                <a:solidFill>
                  <a:srgbClr val="000000"/>
                </a:solidFill>
              </a:rPr>
              <a:t>Night hours (10PM-5AM)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000000"/>
                </a:solidFill>
              </a:rPr>
              <a:t>Weather-Event Interactions:</a:t>
            </a:r>
            <a:endParaRPr sz="1100">
              <a:solidFill>
                <a:srgbClr val="000000"/>
              </a:solidFill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Lato"/>
              <a:buChar char="●"/>
            </a:pPr>
            <a:r>
              <a:rPr lang="fr" sz="1100">
                <a:solidFill>
                  <a:srgbClr val="000000"/>
                </a:solidFill>
              </a:rPr>
              <a:t>Rainy rush hour</a:t>
            </a:r>
            <a:endParaRPr sz="1100">
              <a:solidFill>
                <a:srgbClr val="000000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Lato"/>
              <a:buChar char="●"/>
            </a:pPr>
            <a:r>
              <a:rPr lang="fr" sz="1100">
                <a:solidFill>
                  <a:srgbClr val="000000"/>
                </a:solidFill>
              </a:rPr>
              <a:t>Hot day (&gt;85°F)</a:t>
            </a:r>
            <a:endParaRPr sz="1100">
              <a:solidFill>
                <a:srgbClr val="000000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Lato"/>
              <a:buChar char="●"/>
            </a:pPr>
            <a:r>
              <a:rPr lang="fr" sz="1100">
                <a:solidFill>
                  <a:srgbClr val="000000"/>
                </a:solidFill>
              </a:rPr>
              <a:t>Outdoor event conditions</a:t>
            </a:r>
            <a:endParaRPr sz="1100">
              <a:solidFill>
                <a:srgbClr val="000000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Lato"/>
              <a:buChar char="●"/>
            </a:pPr>
            <a:r>
              <a:rPr lang="fr" sz="1100">
                <a:solidFill>
                  <a:srgbClr val="000000"/>
                </a:solidFill>
              </a:rPr>
              <a:t>Weather impact on events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402" name="Google Shape;402;p54"/>
          <p:cNvSpPr txBox="1"/>
          <p:nvPr>
            <p:ph idx="2" type="body"/>
          </p:nvPr>
        </p:nvSpPr>
        <p:spPr>
          <a:xfrm>
            <a:off x="4643600" y="1589875"/>
            <a:ext cx="3774300" cy="30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000000"/>
                </a:solidFill>
              </a:rPr>
              <a:t>Event Indicators:</a:t>
            </a:r>
            <a:endParaRPr sz="1100">
              <a:solidFill>
                <a:srgbClr val="000000"/>
              </a:solidFill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Lato"/>
              <a:buChar char="●"/>
            </a:pPr>
            <a:r>
              <a:rPr lang="fr" sz="1100">
                <a:solidFill>
                  <a:srgbClr val="000000"/>
                </a:solidFill>
              </a:rPr>
              <a:t>Holidays/Breaks:</a:t>
            </a:r>
            <a:endParaRPr sz="1100">
              <a:solidFill>
                <a:srgbClr val="000000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Lato"/>
              <a:buChar char="○"/>
            </a:pPr>
            <a:r>
              <a:rPr lang="fr">
                <a:solidFill>
                  <a:srgbClr val="000000"/>
                </a:solidFill>
              </a:rPr>
              <a:t>Major holidays (Memorial, Independence, Labor Day)</a:t>
            </a:r>
            <a:endParaRPr>
              <a:solidFill>
                <a:srgbClr val="000000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Lato"/>
              <a:buChar char="○"/>
            </a:pPr>
            <a:r>
              <a:rPr lang="fr">
                <a:solidFill>
                  <a:srgbClr val="000000"/>
                </a:solidFill>
              </a:rPr>
              <a:t>School breaks (Spring, Summer)</a:t>
            </a:r>
            <a:endParaRPr>
              <a:solidFill>
                <a:srgbClr val="000000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Lato"/>
              <a:buChar char="●"/>
            </a:pPr>
            <a:r>
              <a:rPr lang="fr" sz="1100">
                <a:solidFill>
                  <a:srgbClr val="000000"/>
                </a:solidFill>
              </a:rPr>
              <a:t>Special Events:</a:t>
            </a:r>
            <a:endParaRPr sz="1100">
              <a:solidFill>
                <a:srgbClr val="000000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Lato"/>
              <a:buChar char="○"/>
            </a:pPr>
            <a:r>
              <a:rPr lang="fr">
                <a:solidFill>
                  <a:srgbClr val="000000"/>
                </a:solidFill>
              </a:rPr>
              <a:t>Sports: Yankees games</a:t>
            </a:r>
            <a:endParaRPr>
              <a:solidFill>
                <a:srgbClr val="000000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Lato"/>
              <a:buChar char="○"/>
            </a:pPr>
            <a:r>
              <a:rPr lang="fr">
                <a:solidFill>
                  <a:srgbClr val="000000"/>
                </a:solidFill>
              </a:rPr>
              <a:t>Cultural: Tribeca, Shakespeare, Pride Week</a:t>
            </a:r>
            <a:endParaRPr>
              <a:solidFill>
                <a:srgbClr val="000000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Lato"/>
              <a:buChar char="○"/>
            </a:pPr>
            <a:r>
              <a:rPr lang="fr">
                <a:solidFill>
                  <a:srgbClr val="000000"/>
                </a:solidFill>
              </a:rPr>
              <a:t>Major: US Open, Fashion Week</a:t>
            </a:r>
            <a:endParaRPr sz="11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000000"/>
                </a:solidFill>
              </a:rPr>
              <a:t>Data Processing:</a:t>
            </a:r>
            <a:endParaRPr sz="1100">
              <a:solidFill>
                <a:srgbClr val="000000"/>
              </a:solidFill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Lato"/>
              <a:buChar char="●"/>
            </a:pPr>
            <a:r>
              <a:rPr lang="fr" sz="1100">
                <a:solidFill>
                  <a:srgbClr val="000000"/>
                </a:solidFill>
              </a:rPr>
              <a:t>Aggregation: Hourly level</a:t>
            </a:r>
            <a:endParaRPr sz="1100">
              <a:solidFill>
                <a:srgbClr val="000000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Lato"/>
              <a:buChar char="●"/>
            </a:pPr>
            <a:r>
              <a:rPr lang="fr" sz="1100">
                <a:solidFill>
                  <a:srgbClr val="000000"/>
                </a:solidFill>
              </a:rPr>
              <a:t>Split ratio: 70/30 (train/test)</a:t>
            </a:r>
            <a:endParaRPr sz="11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55"/>
          <p:cNvSpPr txBox="1"/>
          <p:nvPr>
            <p:ph type="title"/>
          </p:nvPr>
        </p:nvSpPr>
        <p:spPr>
          <a:xfrm>
            <a:off x="727800" y="7807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Prediction Models &amp; Optimization</a:t>
            </a:r>
            <a:endParaRPr/>
          </a:p>
        </p:txBody>
      </p:sp>
      <p:sp>
        <p:nvSpPr>
          <p:cNvPr id="408" name="Google Shape;408;p55"/>
          <p:cNvSpPr txBox="1"/>
          <p:nvPr>
            <p:ph idx="1" type="body"/>
          </p:nvPr>
        </p:nvSpPr>
        <p:spPr>
          <a:xfrm>
            <a:off x="729325" y="19264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000000"/>
                </a:solidFill>
              </a:rPr>
              <a:t>Linear Regression</a:t>
            </a:r>
            <a:endParaRPr sz="1100">
              <a:solidFill>
                <a:srgbClr val="000000"/>
              </a:solidFill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Lato"/>
              <a:buChar char="●"/>
            </a:pPr>
            <a:r>
              <a:rPr lang="fr" sz="1100">
                <a:solidFill>
                  <a:srgbClr val="000000"/>
                </a:solidFill>
              </a:rPr>
              <a:t>Simple linear model</a:t>
            </a:r>
            <a:endParaRPr sz="1100">
              <a:solidFill>
                <a:srgbClr val="000000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Lato"/>
              <a:buChar char="●"/>
            </a:pPr>
            <a:r>
              <a:rPr lang="fr" sz="1100">
                <a:solidFill>
                  <a:srgbClr val="000000"/>
                </a:solidFill>
              </a:rPr>
              <a:t>Feature interactions not considered</a:t>
            </a:r>
            <a:endParaRPr sz="1100">
              <a:solidFill>
                <a:srgbClr val="000000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Lato"/>
              <a:buChar char="●"/>
            </a:pPr>
            <a:r>
              <a:rPr lang="fr" sz="1100">
                <a:solidFill>
                  <a:srgbClr val="000000"/>
                </a:solidFill>
              </a:rPr>
              <a:t>Direct interpretability of coefficients</a:t>
            </a:r>
            <a:endParaRPr sz="11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000000"/>
                </a:solidFill>
              </a:rPr>
              <a:t>Random Forest</a:t>
            </a:r>
            <a:endParaRPr sz="1100">
              <a:solidFill>
                <a:srgbClr val="000000"/>
              </a:solidFill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Lato"/>
              <a:buChar char="●"/>
            </a:pPr>
            <a:r>
              <a:rPr lang="fr" sz="1100">
                <a:solidFill>
                  <a:srgbClr val="000000"/>
                </a:solidFill>
              </a:rPr>
              <a:t>Base configuration:</a:t>
            </a:r>
            <a:endParaRPr sz="1100">
              <a:solidFill>
                <a:srgbClr val="000000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Lato"/>
              <a:buChar char="○"/>
            </a:pPr>
            <a:r>
              <a:rPr lang="fr">
                <a:solidFill>
                  <a:srgbClr val="000000"/>
                </a:solidFill>
              </a:rPr>
              <a:t>500 trees</a:t>
            </a:r>
            <a:endParaRPr>
              <a:solidFill>
                <a:srgbClr val="000000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Lato"/>
              <a:buChar char="○"/>
            </a:pPr>
            <a:r>
              <a:rPr lang="fr">
                <a:solidFill>
                  <a:srgbClr val="000000"/>
                </a:solidFill>
              </a:rPr>
              <a:t>Default parameters</a:t>
            </a:r>
            <a:endParaRPr>
              <a:solidFill>
                <a:srgbClr val="000000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Lato"/>
              <a:buChar char="○"/>
            </a:pPr>
            <a:r>
              <a:rPr lang="fr">
                <a:solidFill>
                  <a:srgbClr val="000000"/>
                </a:solidFill>
              </a:rPr>
              <a:t>Basic feature relationships</a:t>
            </a:r>
            <a:endParaRPr/>
          </a:p>
        </p:txBody>
      </p:sp>
      <p:sp>
        <p:nvSpPr>
          <p:cNvPr id="409" name="Google Shape;409;p55"/>
          <p:cNvSpPr txBox="1"/>
          <p:nvPr>
            <p:ph idx="2" type="body"/>
          </p:nvPr>
        </p:nvSpPr>
        <p:spPr>
          <a:xfrm>
            <a:off x="4643604" y="19264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000000"/>
                </a:solidFill>
              </a:rPr>
              <a:t>Optimized Random Forest</a:t>
            </a:r>
            <a:endParaRPr sz="1100">
              <a:solidFill>
                <a:srgbClr val="000000"/>
              </a:solidFill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Lato"/>
              <a:buChar char="●"/>
            </a:pPr>
            <a:r>
              <a:rPr lang="fr" sz="1100">
                <a:solidFill>
                  <a:srgbClr val="000000"/>
                </a:solidFill>
              </a:rPr>
              <a:t>Enhanced with:</a:t>
            </a:r>
            <a:endParaRPr sz="1100">
              <a:solidFill>
                <a:srgbClr val="000000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Lato"/>
              <a:buChar char="○"/>
            </a:pPr>
            <a:r>
              <a:rPr lang="fr">
                <a:solidFill>
                  <a:srgbClr val="000000"/>
                </a:solidFill>
              </a:rPr>
              <a:t>Parallel processing</a:t>
            </a:r>
            <a:endParaRPr>
              <a:solidFill>
                <a:srgbClr val="000000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Lato"/>
              <a:buChar char="○"/>
            </a:pPr>
            <a:r>
              <a:rPr lang="fr">
                <a:solidFill>
                  <a:srgbClr val="000000"/>
                </a:solidFill>
              </a:rPr>
              <a:t>Grid search optimization</a:t>
            </a:r>
            <a:endParaRPr>
              <a:solidFill>
                <a:srgbClr val="000000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Lato"/>
              <a:buChar char="○"/>
            </a:pPr>
            <a:r>
              <a:rPr lang="fr">
                <a:solidFill>
                  <a:srgbClr val="000000"/>
                </a:solidFill>
              </a:rPr>
              <a:t>Cross-validation (5-fold)</a:t>
            </a:r>
            <a:endParaRPr>
              <a:solidFill>
                <a:srgbClr val="000000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Lato"/>
              <a:buChar char="○"/>
            </a:pPr>
            <a:r>
              <a:rPr lang="fr">
                <a:solidFill>
                  <a:srgbClr val="000000"/>
                </a:solidFill>
              </a:rPr>
              <a:t>Parameter tuning:</a:t>
            </a:r>
            <a:endParaRPr>
              <a:solidFill>
                <a:srgbClr val="000000"/>
              </a:solidFill>
            </a:endParaRPr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Lato"/>
              <a:buChar char="■"/>
            </a:pPr>
            <a:r>
              <a:rPr lang="fr">
                <a:solidFill>
                  <a:srgbClr val="000000"/>
                </a:solidFill>
              </a:rPr>
              <a:t>Number of variables at each split</a:t>
            </a:r>
            <a:endParaRPr>
              <a:solidFill>
                <a:srgbClr val="000000"/>
              </a:solidFill>
            </a:endParaRPr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Lato"/>
              <a:buChar char="■"/>
            </a:pPr>
            <a:r>
              <a:rPr lang="fr">
                <a:solidFill>
                  <a:srgbClr val="000000"/>
                </a:solidFill>
              </a:rPr>
              <a:t>Minimum node size</a:t>
            </a:r>
            <a:endParaRPr>
              <a:solidFill>
                <a:srgbClr val="000000"/>
              </a:solidFill>
            </a:endParaRPr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Lato"/>
              <a:buChar char="■"/>
            </a:pPr>
            <a:r>
              <a:rPr lang="fr">
                <a:solidFill>
                  <a:srgbClr val="000000"/>
                </a:solidFill>
              </a:rPr>
              <a:t>Split rules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56"/>
          <p:cNvSpPr txBox="1"/>
          <p:nvPr>
            <p:ph type="title"/>
          </p:nvPr>
        </p:nvSpPr>
        <p:spPr>
          <a:xfrm>
            <a:off x="727800" y="7807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Model Performance Evaluation: Basic model</a:t>
            </a:r>
            <a:endParaRPr/>
          </a:p>
        </p:txBody>
      </p:sp>
      <p:sp>
        <p:nvSpPr>
          <p:cNvPr id="415" name="Google Shape;415;p56"/>
          <p:cNvSpPr txBox="1"/>
          <p:nvPr>
            <p:ph idx="2" type="body"/>
          </p:nvPr>
        </p:nvSpPr>
        <p:spPr>
          <a:xfrm>
            <a:off x="4643604" y="19264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000000"/>
                </a:solidFill>
              </a:rPr>
              <a:t>Key Improvements:</a:t>
            </a:r>
            <a:endParaRPr sz="1100">
              <a:solidFill>
                <a:srgbClr val="000000"/>
              </a:solidFill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Lato"/>
              <a:buChar char="●"/>
            </a:pPr>
            <a:r>
              <a:rPr lang="fr" sz="1100">
                <a:solidFill>
                  <a:srgbClr val="000000"/>
                </a:solidFill>
              </a:rPr>
              <a:t>Random Forest:</a:t>
            </a:r>
            <a:endParaRPr sz="1100">
              <a:solidFill>
                <a:srgbClr val="000000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Lato"/>
              <a:buChar char="○"/>
            </a:pPr>
            <a:r>
              <a:rPr lang="fr">
                <a:solidFill>
                  <a:srgbClr val="000000"/>
                </a:solidFill>
              </a:rPr>
              <a:t>24% RMSE reduction vs Linear Regression</a:t>
            </a:r>
            <a:endParaRPr>
              <a:solidFill>
                <a:srgbClr val="000000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Lato"/>
              <a:buChar char="○"/>
            </a:pPr>
            <a:r>
              <a:rPr lang="fr">
                <a:solidFill>
                  <a:srgbClr val="000000"/>
                </a:solidFill>
              </a:rPr>
              <a:t>42% increase in R² score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000000"/>
                </a:solidFill>
              </a:rPr>
              <a:t>Optimized RF Settings:</a:t>
            </a:r>
            <a:endParaRPr sz="1100">
              <a:solidFill>
                <a:srgbClr val="000000"/>
              </a:solidFill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Lato"/>
              <a:buChar char="●"/>
            </a:pPr>
            <a:r>
              <a:rPr lang="fr" sz="1100">
                <a:solidFill>
                  <a:srgbClr val="000000"/>
                </a:solidFill>
              </a:rPr>
              <a:t>Best parameters:</a:t>
            </a:r>
            <a:endParaRPr sz="1100">
              <a:solidFill>
                <a:srgbClr val="000000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Lato"/>
              <a:buChar char="○"/>
            </a:pPr>
            <a:r>
              <a:rPr lang="fr">
                <a:solidFill>
                  <a:srgbClr val="000000"/>
                </a:solidFill>
              </a:rPr>
              <a:t>mtry = 4</a:t>
            </a:r>
            <a:endParaRPr>
              <a:solidFill>
                <a:srgbClr val="000000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Lato"/>
              <a:buChar char="○"/>
            </a:pPr>
            <a:r>
              <a:rPr lang="fr">
                <a:solidFill>
                  <a:srgbClr val="000000"/>
                </a:solidFill>
              </a:rPr>
              <a:t>splitrule = extratrees</a:t>
            </a:r>
            <a:endParaRPr>
              <a:solidFill>
                <a:srgbClr val="000000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Lato"/>
              <a:buChar char="○"/>
            </a:pPr>
            <a:r>
              <a:rPr lang="fr">
                <a:solidFill>
                  <a:srgbClr val="000000"/>
                </a:solidFill>
              </a:rPr>
              <a:t>min.node.size = 5</a:t>
            </a:r>
            <a:endParaRPr>
              <a:solidFill>
                <a:srgbClr val="000000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Lato"/>
              <a:buChar char="●"/>
            </a:pPr>
            <a:r>
              <a:rPr lang="fr" sz="1100">
                <a:solidFill>
                  <a:srgbClr val="000000"/>
                </a:solidFill>
              </a:rPr>
              <a:t>Minor improvement over base RF (+1%)</a:t>
            </a:r>
            <a:endParaRPr/>
          </a:p>
        </p:txBody>
      </p:sp>
      <p:graphicFrame>
        <p:nvGraphicFramePr>
          <p:cNvPr id="416" name="Google Shape;416;p56"/>
          <p:cNvGraphicFramePr/>
          <p:nvPr/>
        </p:nvGraphicFramePr>
        <p:xfrm>
          <a:off x="952500" y="19264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{1DF59545-7156-4CFC-BB99-C892A429DB8E}</a:tableStyleId>
              </a:tblPr>
              <a:tblGrid>
                <a:gridCol w="1144725"/>
                <a:gridCol w="1144725"/>
                <a:gridCol w="1144725"/>
              </a:tblGrid>
              <a:tr h="565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Model</a:t>
                      </a:r>
                      <a:endParaRPr/>
                    </a:p>
                  </a:txBody>
                  <a:tcPr marT="91425" marB="91425" marR="91425" marL="91425"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RMSE</a:t>
                      </a:r>
                      <a:endParaRPr/>
                    </a:p>
                  </a:txBody>
                  <a:tcPr marT="91425" marB="91425" marR="91425" marL="91425"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R</a:t>
                      </a:r>
                      <a:r>
                        <a:rPr baseline="30000" lang="fr"/>
                        <a:t>2</a:t>
                      </a:r>
                      <a:endParaRPr baseline="30000"/>
                    </a:p>
                  </a:txBody>
                  <a:tcPr marT="91425" marB="91425" marR="91425" marL="91425">
                    <a:noFill/>
                  </a:tcPr>
                </a:tc>
              </a:tr>
              <a:tr h="565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Linear Regression</a:t>
                      </a:r>
                      <a:endParaRPr/>
                    </a:p>
                  </a:txBody>
                  <a:tcPr marT="91425" marB="91425" marR="91425" marL="91425"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45.46</a:t>
                      </a:r>
                      <a:endParaRPr/>
                    </a:p>
                  </a:txBody>
                  <a:tcPr marT="91425" marB="91425" marR="91425" marL="91425"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0.50</a:t>
                      </a:r>
                      <a:endParaRPr/>
                    </a:p>
                  </a:txBody>
                  <a:tcPr marT="91425" marB="91425" marR="91425" marL="91425">
                    <a:noFill/>
                  </a:tcPr>
                </a:tc>
              </a:tr>
              <a:tr h="565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Random Forest</a:t>
                      </a:r>
                      <a:endParaRPr/>
                    </a:p>
                  </a:txBody>
                  <a:tcPr marT="91425" marB="91425" marR="91425" marL="91425"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34.60</a:t>
                      </a:r>
                      <a:endParaRPr/>
                    </a:p>
                  </a:txBody>
                  <a:tcPr marT="91425" marB="91425" marR="91425" marL="91425"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0.72</a:t>
                      </a:r>
                      <a:endParaRPr/>
                    </a:p>
                  </a:txBody>
                  <a:tcPr marT="91425" marB="91425" marR="91425" marL="91425">
                    <a:noFill/>
                  </a:tcPr>
                </a:tc>
              </a:tr>
              <a:tr h="565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Optimized RF</a:t>
                      </a:r>
                      <a:endParaRPr/>
                    </a:p>
                  </a:txBody>
                  <a:tcPr marT="91425" marB="91425" marR="91425" marL="91425"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34.01</a:t>
                      </a:r>
                      <a:endParaRPr/>
                    </a:p>
                  </a:txBody>
                  <a:tcPr marT="91425" marB="91425" marR="91425" marL="91425"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0.73</a:t>
                      </a:r>
                      <a:endParaRPr/>
                    </a:p>
                  </a:txBody>
                  <a:tcPr marT="91425" marB="91425" marR="91425" marL="91425"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57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6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Model Performance Evaluation: Basic model</a:t>
            </a:r>
            <a:endParaRPr/>
          </a:p>
        </p:txBody>
      </p:sp>
      <p:pic>
        <p:nvPicPr>
          <p:cNvPr id="422" name="Google Shape;422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6938" y="739513"/>
            <a:ext cx="3596025" cy="2684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23" name="Google Shape;423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1025" y="739525"/>
            <a:ext cx="3596025" cy="2684577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24" name="Google Shape;424;p57"/>
          <p:cNvSpPr txBox="1"/>
          <p:nvPr/>
        </p:nvSpPr>
        <p:spPr>
          <a:xfrm>
            <a:off x="1804250" y="3647275"/>
            <a:ext cx="1301400" cy="30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Linear Regression</a:t>
            </a:r>
            <a:endParaRPr sz="11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25" name="Google Shape;425;p57"/>
          <p:cNvSpPr txBox="1"/>
          <p:nvPr/>
        </p:nvSpPr>
        <p:spPr>
          <a:xfrm>
            <a:off x="6140188" y="3647263"/>
            <a:ext cx="1097700" cy="30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fr" sz="1100">
                <a:latin typeface="Lato"/>
                <a:ea typeface="Lato"/>
                <a:cs typeface="Lato"/>
                <a:sym typeface="Lato"/>
              </a:rPr>
              <a:t>Optimized RF</a:t>
            </a:r>
            <a:endParaRPr sz="11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58"/>
          <p:cNvSpPr txBox="1"/>
          <p:nvPr>
            <p:ph type="title"/>
          </p:nvPr>
        </p:nvSpPr>
        <p:spPr>
          <a:xfrm>
            <a:off x="727800" y="772725"/>
            <a:ext cx="7688400" cy="8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Model Performance Evaluation: Advanced temporal model</a:t>
            </a:r>
            <a:endParaRPr/>
          </a:p>
        </p:txBody>
      </p:sp>
      <p:sp>
        <p:nvSpPr>
          <p:cNvPr id="431" name="Google Shape;431;p58"/>
          <p:cNvSpPr txBox="1"/>
          <p:nvPr>
            <p:ph idx="1" type="body"/>
          </p:nvPr>
        </p:nvSpPr>
        <p:spPr>
          <a:xfrm>
            <a:off x="729325" y="1895350"/>
            <a:ext cx="3774300" cy="25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000000"/>
                </a:solidFill>
              </a:rPr>
              <a:t>Performance Results:</a:t>
            </a:r>
            <a:endParaRPr sz="1100">
              <a:solidFill>
                <a:srgbClr val="000000"/>
              </a:solidFill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Lato"/>
              <a:buChar char="●"/>
            </a:pPr>
            <a:r>
              <a:rPr lang="fr" sz="1100">
                <a:solidFill>
                  <a:srgbClr val="000000"/>
                </a:solidFill>
              </a:rPr>
              <a:t>RMSE: 21.01</a:t>
            </a:r>
            <a:endParaRPr sz="1100">
              <a:solidFill>
                <a:srgbClr val="000000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Lato"/>
              <a:buChar char="●"/>
            </a:pPr>
            <a:r>
              <a:rPr lang="fr" sz="1100">
                <a:solidFill>
                  <a:srgbClr val="000000"/>
                </a:solidFill>
              </a:rPr>
              <a:t>R² score: 0.90</a:t>
            </a:r>
            <a:endParaRPr sz="11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000000"/>
                </a:solidFill>
              </a:rPr>
              <a:t>Major Improvements vs Basic Model:</a:t>
            </a:r>
            <a:endParaRPr sz="1100">
              <a:solidFill>
                <a:srgbClr val="000000"/>
              </a:solidFill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Lato"/>
              <a:buChar char="●"/>
            </a:pPr>
            <a:r>
              <a:rPr lang="fr" sz="1100">
                <a:solidFill>
                  <a:srgbClr val="000000"/>
                </a:solidFill>
              </a:rPr>
              <a:t>RMSE: -38% (from 34.01 to 21.01)</a:t>
            </a:r>
            <a:endParaRPr sz="1100">
              <a:solidFill>
                <a:srgbClr val="000000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Lato"/>
              <a:buChar char="●"/>
            </a:pPr>
            <a:r>
              <a:rPr lang="fr" sz="1100">
                <a:solidFill>
                  <a:srgbClr val="000000"/>
                </a:solidFill>
              </a:rPr>
              <a:t>R² score: +23% (from 0.73 to 0.90)</a:t>
            </a:r>
            <a:endParaRPr/>
          </a:p>
        </p:txBody>
      </p:sp>
      <p:sp>
        <p:nvSpPr>
          <p:cNvPr id="432" name="Google Shape;432;p58"/>
          <p:cNvSpPr txBox="1"/>
          <p:nvPr>
            <p:ph idx="2" type="body"/>
          </p:nvPr>
        </p:nvSpPr>
        <p:spPr>
          <a:xfrm>
            <a:off x="4643600" y="1895275"/>
            <a:ext cx="3774300" cy="25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000000"/>
                </a:solidFill>
              </a:rPr>
              <a:t>Optimized Configuration:</a:t>
            </a:r>
            <a:endParaRPr sz="1100">
              <a:solidFill>
                <a:srgbClr val="000000"/>
              </a:solidFill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Lato"/>
              <a:buChar char="●"/>
            </a:pPr>
            <a:r>
              <a:rPr lang="fr" sz="1100">
                <a:solidFill>
                  <a:srgbClr val="000000"/>
                </a:solidFill>
              </a:rPr>
              <a:t>Parameters:</a:t>
            </a:r>
            <a:endParaRPr sz="1100">
              <a:solidFill>
                <a:srgbClr val="000000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Lato"/>
              <a:buChar char="○"/>
            </a:pPr>
            <a:r>
              <a:rPr lang="fr">
                <a:solidFill>
                  <a:srgbClr val="000000"/>
                </a:solidFill>
              </a:rPr>
              <a:t>mtry = 6</a:t>
            </a:r>
            <a:endParaRPr>
              <a:solidFill>
                <a:srgbClr val="000000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Lato"/>
              <a:buChar char="○"/>
            </a:pPr>
            <a:r>
              <a:rPr lang="fr">
                <a:solidFill>
                  <a:srgbClr val="000000"/>
                </a:solidFill>
              </a:rPr>
              <a:t>splitrule = variance</a:t>
            </a:r>
            <a:endParaRPr>
              <a:solidFill>
                <a:srgbClr val="000000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Lato"/>
              <a:buChar char="○"/>
            </a:pPr>
            <a:r>
              <a:rPr lang="fr">
                <a:solidFill>
                  <a:srgbClr val="000000"/>
                </a:solidFill>
              </a:rPr>
              <a:t>min.node.size = 1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000000"/>
                </a:solidFill>
              </a:rPr>
              <a:t>Key Success Factors:</a:t>
            </a:r>
            <a:endParaRPr sz="1100">
              <a:solidFill>
                <a:srgbClr val="000000"/>
              </a:solidFill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Lato"/>
              <a:buChar char="●"/>
            </a:pPr>
            <a:r>
              <a:rPr lang="fr" sz="1100">
                <a:solidFill>
                  <a:srgbClr val="000000"/>
                </a:solidFill>
              </a:rPr>
              <a:t>Enhanced feature engineering:</a:t>
            </a:r>
            <a:endParaRPr sz="1100">
              <a:solidFill>
                <a:srgbClr val="000000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Lato"/>
              <a:buChar char="○"/>
            </a:pPr>
            <a:r>
              <a:rPr lang="fr">
                <a:solidFill>
                  <a:srgbClr val="000000"/>
                </a:solidFill>
              </a:rPr>
              <a:t>Time-based features (rush hours, nights)</a:t>
            </a:r>
            <a:endParaRPr>
              <a:solidFill>
                <a:srgbClr val="000000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Lato"/>
              <a:buChar char="○"/>
            </a:pPr>
            <a:r>
              <a:rPr lang="fr">
                <a:solidFill>
                  <a:srgbClr val="000000"/>
                </a:solidFill>
              </a:rPr>
              <a:t>Special events integration</a:t>
            </a:r>
            <a:endParaRPr>
              <a:solidFill>
                <a:srgbClr val="000000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Lato"/>
              <a:buChar char="○"/>
            </a:pPr>
            <a:r>
              <a:rPr lang="fr">
                <a:solidFill>
                  <a:srgbClr val="000000"/>
                </a:solidFill>
              </a:rPr>
              <a:t>Weather-event interactions</a:t>
            </a:r>
            <a:endParaRPr>
              <a:solidFill>
                <a:srgbClr val="000000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Lato"/>
              <a:buChar char="○"/>
            </a:pPr>
            <a:r>
              <a:rPr lang="fr">
                <a:solidFill>
                  <a:srgbClr val="000000"/>
                </a:solidFill>
              </a:rPr>
              <a:t>Seasonal patterns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59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775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6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Model Performance Evaluation: Advanced temporal model</a:t>
            </a:r>
            <a:endParaRPr/>
          </a:p>
        </p:txBody>
      </p:sp>
      <p:pic>
        <p:nvPicPr>
          <p:cNvPr id="438" name="Google Shape;438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4525" y="375525"/>
            <a:ext cx="5094951" cy="3803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0"/>
          <p:cNvSpPr txBox="1"/>
          <p:nvPr>
            <p:ph type="title"/>
          </p:nvPr>
        </p:nvSpPr>
        <p:spPr>
          <a:xfrm>
            <a:off x="727800" y="772725"/>
            <a:ext cx="7688400" cy="8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Prediction Analysis: Basic model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44" name="Google Shape;444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7364" y="1357050"/>
            <a:ext cx="4569275" cy="3411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61"/>
          <p:cNvSpPr txBox="1"/>
          <p:nvPr>
            <p:ph type="title"/>
          </p:nvPr>
        </p:nvSpPr>
        <p:spPr>
          <a:xfrm>
            <a:off x="727800" y="73650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Prediction Analysis: Basic model</a:t>
            </a:r>
            <a:endParaRPr/>
          </a:p>
        </p:txBody>
      </p:sp>
      <p:pic>
        <p:nvPicPr>
          <p:cNvPr id="450" name="Google Shape;450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42888" y="1712675"/>
            <a:ext cx="5413374" cy="2789926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51" name="Google Shape;451;p61"/>
          <p:cNvSpPr txBox="1"/>
          <p:nvPr/>
        </p:nvSpPr>
        <p:spPr>
          <a:xfrm>
            <a:off x="287738" y="1712675"/>
            <a:ext cx="3053100" cy="25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fr" sz="1100"/>
              <a:t>Scenario:</a:t>
            </a:r>
            <a:endParaRPr b="1" sz="1100"/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Char char="●"/>
            </a:pPr>
            <a:r>
              <a:rPr lang="fr" sz="1100"/>
              <a:t>Time: 8:00 AM</a:t>
            </a: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fr" sz="1100"/>
              <a:t>Weekday</a:t>
            </a: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fr" sz="1100"/>
              <a:t>Location: E1 zone</a:t>
            </a: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fr" sz="1100"/>
              <a:t>Weather:</a:t>
            </a:r>
            <a:endParaRPr sz="1100"/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fr" sz="1100"/>
              <a:t>High temperature</a:t>
            </a:r>
            <a:endParaRPr sz="1100"/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fr" sz="1100"/>
              <a:t>Light precipitation (0.1")</a:t>
            </a:r>
            <a:endParaRPr sz="1100"/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fr" sz="1100"/>
              <a:t>No continuous rain</a:t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fr" sz="1100"/>
              <a:t>Prediction:</a:t>
            </a:r>
            <a:r>
              <a:rPr lang="fr" sz="1100"/>
              <a:t> 47.39 rides expected in this hour</a:t>
            </a:r>
            <a:endParaRPr sz="11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7"/>
          <p:cNvSpPr txBox="1"/>
          <p:nvPr>
            <p:ph type="title"/>
          </p:nvPr>
        </p:nvSpPr>
        <p:spPr>
          <a:xfrm>
            <a:off x="387975" y="12827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Added</a:t>
            </a:r>
            <a:r>
              <a:rPr lang="fr"/>
              <a:t> DataSets</a:t>
            </a:r>
            <a:endParaRPr/>
          </a:p>
        </p:txBody>
      </p:sp>
      <p:sp>
        <p:nvSpPr>
          <p:cNvPr id="117" name="Google Shape;117;p17"/>
          <p:cNvSpPr txBox="1"/>
          <p:nvPr>
            <p:ph idx="1" type="body"/>
          </p:nvPr>
        </p:nvSpPr>
        <p:spPr>
          <a:xfrm>
            <a:off x="0" y="2359900"/>
            <a:ext cx="6592200" cy="72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-"/>
            </a:pPr>
            <a:r>
              <a:rPr lang="fr"/>
              <a:t>Weather dt (2016-2019)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8" name="Google Shape;11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07575" y="513200"/>
            <a:ext cx="5641676" cy="138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51800" y="2086525"/>
            <a:ext cx="6592199" cy="1267957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7"/>
          <p:cNvSpPr txBox="1"/>
          <p:nvPr/>
        </p:nvSpPr>
        <p:spPr>
          <a:xfrm>
            <a:off x="0" y="3863900"/>
            <a:ext cx="30000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-"/>
            </a:pPr>
            <a:r>
              <a:rPr lang="fr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Madison Square Garden planning (2014)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21" name="Google Shape;121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51800" y="3762600"/>
            <a:ext cx="3665919" cy="138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62"/>
          <p:cNvSpPr txBox="1"/>
          <p:nvPr>
            <p:ph type="title"/>
          </p:nvPr>
        </p:nvSpPr>
        <p:spPr>
          <a:xfrm>
            <a:off x="727800" y="73650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Prediction Analysis: Advanced temporal model</a:t>
            </a:r>
            <a:endParaRPr/>
          </a:p>
        </p:txBody>
      </p:sp>
      <p:pic>
        <p:nvPicPr>
          <p:cNvPr id="457" name="Google Shape;457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0013" y="1271700"/>
            <a:ext cx="5123975" cy="3667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63"/>
          <p:cNvSpPr txBox="1"/>
          <p:nvPr>
            <p:ph type="title"/>
          </p:nvPr>
        </p:nvSpPr>
        <p:spPr>
          <a:xfrm>
            <a:off x="727800" y="73650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Prediction Analysis: Advanced temporal model</a:t>
            </a:r>
            <a:endParaRPr/>
          </a:p>
        </p:txBody>
      </p:sp>
      <p:pic>
        <p:nvPicPr>
          <p:cNvPr id="463" name="Google Shape;463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0926" y="1377975"/>
            <a:ext cx="7182151" cy="36096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64"/>
          <p:cNvSpPr txBox="1"/>
          <p:nvPr>
            <p:ph type="title"/>
          </p:nvPr>
        </p:nvSpPr>
        <p:spPr>
          <a:xfrm>
            <a:off x="727800" y="73650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Prediction Analysis: Advanced temporal model</a:t>
            </a:r>
            <a:endParaRPr/>
          </a:p>
        </p:txBody>
      </p:sp>
      <p:pic>
        <p:nvPicPr>
          <p:cNvPr id="469" name="Google Shape;469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912" y="1359300"/>
            <a:ext cx="8064174" cy="36021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65"/>
          <p:cNvSpPr txBox="1"/>
          <p:nvPr>
            <p:ph type="title"/>
          </p:nvPr>
        </p:nvSpPr>
        <p:spPr>
          <a:xfrm>
            <a:off x="727800" y="73650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Prediction Analysis: Advanced temporal model</a:t>
            </a:r>
            <a:endParaRPr/>
          </a:p>
        </p:txBody>
      </p:sp>
      <p:pic>
        <p:nvPicPr>
          <p:cNvPr id="475" name="Google Shape;475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7239" y="1309250"/>
            <a:ext cx="4969525" cy="37402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66"/>
          <p:cNvSpPr txBox="1"/>
          <p:nvPr>
            <p:ph type="title"/>
          </p:nvPr>
        </p:nvSpPr>
        <p:spPr>
          <a:xfrm>
            <a:off x="727800" y="73650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Prediction Analysis: Advanced temporal model</a:t>
            </a:r>
            <a:endParaRPr/>
          </a:p>
        </p:txBody>
      </p:sp>
      <p:pic>
        <p:nvPicPr>
          <p:cNvPr id="481" name="Google Shape;481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2925" y="1406275"/>
            <a:ext cx="6898149" cy="36670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67"/>
          <p:cNvSpPr txBox="1"/>
          <p:nvPr>
            <p:ph type="title"/>
          </p:nvPr>
        </p:nvSpPr>
        <p:spPr>
          <a:xfrm>
            <a:off x="727800" y="73650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Prediction Analysis: Advanced temporal model</a:t>
            </a:r>
            <a:endParaRPr/>
          </a:p>
        </p:txBody>
      </p:sp>
      <p:pic>
        <p:nvPicPr>
          <p:cNvPr id="487" name="Google Shape;487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400" y="1848400"/>
            <a:ext cx="4874226" cy="25911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88" name="Google Shape;488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81200" y="2087987"/>
            <a:ext cx="3972800" cy="21119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68"/>
          <p:cNvSpPr txBox="1"/>
          <p:nvPr>
            <p:ph type="title"/>
          </p:nvPr>
        </p:nvSpPr>
        <p:spPr>
          <a:xfrm>
            <a:off x="727800" y="73650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Prediction Analysis: Advanced temporal model</a:t>
            </a:r>
            <a:endParaRPr/>
          </a:p>
        </p:txBody>
      </p:sp>
      <p:pic>
        <p:nvPicPr>
          <p:cNvPr id="494" name="Google Shape;494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825" y="1386275"/>
            <a:ext cx="8646351" cy="357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69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Strategic recommendations</a:t>
            </a:r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70"/>
          <p:cNvSpPr txBox="1"/>
          <p:nvPr>
            <p:ph type="title"/>
          </p:nvPr>
        </p:nvSpPr>
        <p:spPr>
          <a:xfrm>
            <a:off x="729450" y="1318650"/>
            <a:ext cx="7967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Strategic recommendations : Peak Hour Management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7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fr"/>
              <a:t>Real-time data integration (weather, holidays, events)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fr"/>
              <a:t>Dynamic fleet management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fr"/>
              <a:t>Reduced customer wait times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7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Strategic recommendations : Customer Experience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" name="Google Shape;511;p7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fr"/>
              <a:t>Predictive analytics for personalized offers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fr"/>
              <a:t>Loyalty programs for frequent users and tourists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fr"/>
              <a:t>Enhanced customer satisfaction and retention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98455" y="1031388"/>
            <a:ext cx="4145819" cy="3395924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18"/>
          <p:cNvSpPr txBox="1"/>
          <p:nvPr/>
        </p:nvSpPr>
        <p:spPr>
          <a:xfrm>
            <a:off x="431600" y="1502400"/>
            <a:ext cx="25677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6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Absurd Values</a:t>
            </a:r>
            <a:endParaRPr>
              <a:solidFill>
                <a:srgbClr val="1F1F1F"/>
              </a:solidFill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7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Strategic recommendations : Resource Allocation Optimization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" name="Google Shape;517;p72"/>
          <p:cNvSpPr txBox="1"/>
          <p:nvPr>
            <p:ph idx="1" type="body"/>
          </p:nvPr>
        </p:nvSpPr>
        <p:spPr>
          <a:xfrm>
            <a:off x="729450" y="2244425"/>
            <a:ext cx="7688700" cy="20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fr"/>
              <a:t>Real-time resource adjustments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fr"/>
              <a:t>Continuous evaluation of resource use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fr"/>
              <a:t>Prevent driver shortages or overstaffing</a:t>
            </a:r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7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Strategic recommendations : Data Integration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3" name="Google Shape;523;p7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fr"/>
              <a:t>External data sources (traffic, events, public transit)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fr"/>
              <a:t>Real-time event updates for driver deployment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fr"/>
              <a:t>Partnerships with local event organizers</a:t>
            </a:r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74"/>
          <p:cNvSpPr txBox="1"/>
          <p:nvPr>
            <p:ph type="title"/>
          </p:nvPr>
        </p:nvSpPr>
        <p:spPr>
          <a:xfrm>
            <a:off x="729450" y="1318650"/>
            <a:ext cx="7688700" cy="76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Strategic recommendations : </a:t>
            </a:r>
            <a:r>
              <a:rPr lang="fr"/>
              <a:t>Scalability and Future Growth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9" name="Google Shape;529;p74"/>
          <p:cNvSpPr txBox="1"/>
          <p:nvPr>
            <p:ph idx="1" type="body"/>
          </p:nvPr>
        </p:nvSpPr>
        <p:spPr>
          <a:xfrm>
            <a:off x="729450" y="2182100"/>
            <a:ext cx="7688700" cy="215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fr"/>
              <a:t>Flexible, scalable predictive models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fr"/>
              <a:t>Real-time data inputs for dynamic customer behavior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fr"/>
              <a:t>Continuous refinement of models due to a growing user base</a:t>
            </a:r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75"/>
          <p:cNvSpPr txBox="1"/>
          <p:nvPr>
            <p:ph type="title"/>
          </p:nvPr>
        </p:nvSpPr>
        <p:spPr>
          <a:xfrm>
            <a:off x="729450" y="1318650"/>
            <a:ext cx="7688700" cy="76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Strategic recommendations : </a:t>
            </a:r>
            <a:r>
              <a:rPr lang="fr"/>
              <a:t>Handling Data Privacy and Security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5" name="Google Shape;535;p75"/>
          <p:cNvSpPr txBox="1"/>
          <p:nvPr>
            <p:ph idx="1" type="body"/>
          </p:nvPr>
        </p:nvSpPr>
        <p:spPr>
          <a:xfrm>
            <a:off x="729450" y="2392500"/>
            <a:ext cx="7688700" cy="249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fr"/>
              <a:t>Advanced encryption methods and Strengthen data privacy policies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fr"/>
              <a:t>Compliance with data privacy regulations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fr"/>
              <a:t>Privacy-preserving data analysis techniques to preserve specific user data</a:t>
            </a:r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76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Conclusion</a:t>
            </a:r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7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Summary of Achievements</a:t>
            </a:r>
            <a:endParaRPr/>
          </a:p>
        </p:txBody>
      </p:sp>
      <p:sp>
        <p:nvSpPr>
          <p:cNvPr id="546" name="Google Shape;546;p77"/>
          <p:cNvSpPr txBox="1"/>
          <p:nvPr>
            <p:ph idx="1" type="body"/>
          </p:nvPr>
        </p:nvSpPr>
        <p:spPr>
          <a:xfrm>
            <a:off x="729450" y="1932700"/>
            <a:ext cx="7688700" cy="314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400">
                <a:solidFill>
                  <a:srgbClr val="000000"/>
                </a:solidFill>
              </a:rPr>
              <a:t>Data Cleaning &amp; Preparation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fr" sz="1400">
                <a:solidFill>
                  <a:srgbClr val="000000"/>
                </a:solidFill>
              </a:rPr>
              <a:t>Data Analysis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fr" sz="1400">
                <a:solidFill>
                  <a:srgbClr val="000000"/>
                </a:solidFill>
              </a:rPr>
              <a:t>Predictive Modeling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fr" sz="1400">
                <a:solidFill>
                  <a:srgbClr val="000000"/>
                </a:solidFill>
              </a:rPr>
              <a:t>Visualization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fr" sz="1400">
                <a:solidFill>
                  <a:srgbClr val="000000"/>
                </a:solidFill>
              </a:rPr>
              <a:t>Strategic Insights</a:t>
            </a:r>
            <a:endParaRPr sz="1600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7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Future Directions</a:t>
            </a:r>
            <a:endParaRPr/>
          </a:p>
        </p:txBody>
      </p:sp>
      <p:sp>
        <p:nvSpPr>
          <p:cNvPr id="552" name="Google Shape;552;p78"/>
          <p:cNvSpPr txBox="1"/>
          <p:nvPr>
            <p:ph idx="1" type="body"/>
          </p:nvPr>
        </p:nvSpPr>
        <p:spPr>
          <a:xfrm>
            <a:off x="729450" y="2078875"/>
            <a:ext cx="7688700" cy="278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400">
                <a:solidFill>
                  <a:srgbClr val="000000"/>
                </a:solidFill>
              </a:rPr>
              <a:t>Scalability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fr" sz="1400">
                <a:solidFill>
                  <a:srgbClr val="000000"/>
                </a:solidFill>
              </a:rPr>
              <a:t>Advanced Data Integration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fr" sz="1400">
                <a:solidFill>
                  <a:srgbClr val="000000"/>
                </a:solidFill>
              </a:rPr>
              <a:t>Real-time Adjustments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fr" sz="1400">
                <a:solidFill>
                  <a:srgbClr val="000000"/>
                </a:solidFill>
              </a:rPr>
              <a:t>Continuous Model Improvement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Data Cleaning 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0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/>
          </a:p>
        </p:txBody>
      </p:sp>
      <p:pic>
        <p:nvPicPr>
          <p:cNvPr id="133" name="Google Shape;13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90641" y="1391175"/>
            <a:ext cx="5032933" cy="3064625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9"/>
          <p:cNvSpPr txBox="1"/>
          <p:nvPr/>
        </p:nvSpPr>
        <p:spPr>
          <a:xfrm>
            <a:off x="179725" y="3127075"/>
            <a:ext cx="3906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fr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Exetening the zone to keep special places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5" name="Google Shape;135;p19"/>
          <p:cNvSpPr txBox="1"/>
          <p:nvPr/>
        </p:nvSpPr>
        <p:spPr>
          <a:xfrm>
            <a:off x="179725" y="2097913"/>
            <a:ext cx="30000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6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Z-Score : </a:t>
            </a:r>
            <a:endParaRPr sz="26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fr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Number of deleted points : 137 039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Basic Analytics : </a:t>
            </a:r>
            <a:endParaRPr/>
          </a:p>
        </p:txBody>
      </p:sp>
      <p:sp>
        <p:nvSpPr>
          <p:cNvPr id="141" name="Google Shape;141;p2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Number of base :</a:t>
            </a:r>
            <a:r>
              <a:rPr b="1" lang="fr" sz="1800"/>
              <a:t> 5 </a:t>
            </a:r>
            <a:endParaRPr b="1" sz="18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fr"/>
              <a:t>Total number of trips : </a:t>
            </a:r>
            <a:r>
              <a:rPr b="1" lang="fr" sz="1800"/>
              <a:t> 4 397 288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fr"/>
              <a:t>Mean number of trips per Day </a:t>
            </a:r>
            <a:r>
              <a:rPr b="1" lang="fr" sz="1800"/>
              <a:t>: 23 898</a:t>
            </a:r>
            <a:endParaRPr b="1" sz="18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fr"/>
              <a:t>			       per Month :</a:t>
            </a:r>
            <a:r>
              <a:rPr b="1" lang="fr" sz="1800"/>
              <a:t>  732 881</a:t>
            </a:r>
            <a:endParaRPr b="1" sz="18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fr"/>
              <a:t>day with the most  trips ;  </a:t>
            </a:r>
            <a:r>
              <a:rPr b="1" lang="fr" sz="1800"/>
              <a:t>2014-09-05 with 42 759 (Usher and US open)</a:t>
            </a:r>
            <a:endParaRPr b="1" sz="1800"/>
          </a:p>
        </p:txBody>
      </p:sp>
      <p:pic>
        <p:nvPicPr>
          <p:cNvPr id="142" name="Google Shape;14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4500" y="1318650"/>
            <a:ext cx="2381250" cy="158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Data Visualization 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8" name="Google Shape;14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1650" y="1928725"/>
            <a:ext cx="5310024" cy="283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